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5" r:id="rId2"/>
    <p:sldId id="336" r:id="rId3"/>
    <p:sldId id="295" r:id="rId4"/>
    <p:sldId id="296" r:id="rId5"/>
    <p:sldId id="321" r:id="rId6"/>
    <p:sldId id="329" r:id="rId7"/>
    <p:sldId id="331" r:id="rId8"/>
    <p:sldId id="297" r:id="rId9"/>
    <p:sldId id="298" r:id="rId10"/>
    <p:sldId id="334" r:id="rId11"/>
    <p:sldId id="322" r:id="rId12"/>
    <p:sldId id="323" r:id="rId13"/>
    <p:sldId id="301" r:id="rId14"/>
    <p:sldId id="303" r:id="rId15"/>
    <p:sldId id="304" r:id="rId16"/>
    <p:sldId id="335" r:id="rId17"/>
    <p:sldId id="333" r:id="rId18"/>
    <p:sldId id="326" r:id="rId19"/>
    <p:sldId id="306" r:id="rId20"/>
    <p:sldId id="312" r:id="rId21"/>
    <p:sldId id="313" r:id="rId22"/>
    <p:sldId id="314" r:id="rId23"/>
    <p:sldId id="315" r:id="rId24"/>
    <p:sldId id="317" r:id="rId25"/>
    <p:sldId id="318" r:id="rId26"/>
    <p:sldId id="319" r:id="rId27"/>
    <p:sldId id="320" r:id="rId28"/>
    <p:sldId id="267" r:id="rId29"/>
    <p:sldId id="264" r:id="rId30"/>
  </p:sldIdLst>
  <p:sldSz cx="9144000" cy="6858000" type="screen4x3"/>
  <p:notesSz cx="6934200" cy="9398000"/>
  <p:defaultTextStyle>
    <a:defPPr>
      <a:defRPr lang="en-US"/>
    </a:defPPr>
    <a:lvl1pPr algn="l" rtl="0" fontAlgn="base">
      <a:spcBef>
        <a:spcPct val="0"/>
      </a:spcBef>
      <a:spcAft>
        <a:spcPct val="0"/>
      </a:spcAft>
      <a:defRPr kumimoji="1" sz="3200" kern="1200">
        <a:solidFill>
          <a:schemeClr val="tx1"/>
        </a:solidFill>
        <a:latin typeface="Times New Roman" pitchFamily="18" charset="0"/>
        <a:ea typeface="+mn-ea"/>
        <a:cs typeface="B Lotus" pitchFamily="2" charset="-78"/>
      </a:defRPr>
    </a:lvl1pPr>
    <a:lvl2pPr marL="457200" algn="l" rtl="0" fontAlgn="base">
      <a:spcBef>
        <a:spcPct val="0"/>
      </a:spcBef>
      <a:spcAft>
        <a:spcPct val="0"/>
      </a:spcAft>
      <a:defRPr kumimoji="1" sz="3200" kern="1200">
        <a:solidFill>
          <a:schemeClr val="tx1"/>
        </a:solidFill>
        <a:latin typeface="Times New Roman" pitchFamily="18" charset="0"/>
        <a:ea typeface="+mn-ea"/>
        <a:cs typeface="B Lotus" pitchFamily="2" charset="-78"/>
      </a:defRPr>
    </a:lvl2pPr>
    <a:lvl3pPr marL="914400" algn="l" rtl="0" fontAlgn="base">
      <a:spcBef>
        <a:spcPct val="0"/>
      </a:spcBef>
      <a:spcAft>
        <a:spcPct val="0"/>
      </a:spcAft>
      <a:defRPr kumimoji="1" sz="3200" kern="1200">
        <a:solidFill>
          <a:schemeClr val="tx1"/>
        </a:solidFill>
        <a:latin typeface="Times New Roman" pitchFamily="18" charset="0"/>
        <a:ea typeface="+mn-ea"/>
        <a:cs typeface="B Lotus" pitchFamily="2" charset="-78"/>
      </a:defRPr>
    </a:lvl3pPr>
    <a:lvl4pPr marL="1371600" algn="l" rtl="0" fontAlgn="base">
      <a:spcBef>
        <a:spcPct val="0"/>
      </a:spcBef>
      <a:spcAft>
        <a:spcPct val="0"/>
      </a:spcAft>
      <a:defRPr kumimoji="1" sz="3200" kern="1200">
        <a:solidFill>
          <a:schemeClr val="tx1"/>
        </a:solidFill>
        <a:latin typeface="Times New Roman" pitchFamily="18" charset="0"/>
        <a:ea typeface="+mn-ea"/>
        <a:cs typeface="B Lotus" pitchFamily="2" charset="-78"/>
      </a:defRPr>
    </a:lvl4pPr>
    <a:lvl5pPr marL="1828800" algn="l" rtl="0" fontAlgn="base">
      <a:spcBef>
        <a:spcPct val="0"/>
      </a:spcBef>
      <a:spcAft>
        <a:spcPct val="0"/>
      </a:spcAft>
      <a:defRPr kumimoji="1" sz="3200" kern="1200">
        <a:solidFill>
          <a:schemeClr val="tx1"/>
        </a:solidFill>
        <a:latin typeface="Times New Roman" pitchFamily="18" charset="0"/>
        <a:ea typeface="+mn-ea"/>
        <a:cs typeface="B Lotus" pitchFamily="2" charset="-78"/>
      </a:defRPr>
    </a:lvl5pPr>
    <a:lvl6pPr marL="2286000" algn="l" defTabSz="914400" rtl="0" eaLnBrk="1" latinLnBrk="0" hangingPunct="1">
      <a:defRPr kumimoji="1" sz="3200" kern="1200">
        <a:solidFill>
          <a:schemeClr val="tx1"/>
        </a:solidFill>
        <a:latin typeface="Times New Roman" pitchFamily="18" charset="0"/>
        <a:ea typeface="+mn-ea"/>
        <a:cs typeface="B Lotus" pitchFamily="2" charset="-78"/>
      </a:defRPr>
    </a:lvl6pPr>
    <a:lvl7pPr marL="2743200" algn="l" defTabSz="914400" rtl="0" eaLnBrk="1" latinLnBrk="0" hangingPunct="1">
      <a:defRPr kumimoji="1" sz="3200" kern="1200">
        <a:solidFill>
          <a:schemeClr val="tx1"/>
        </a:solidFill>
        <a:latin typeface="Times New Roman" pitchFamily="18" charset="0"/>
        <a:ea typeface="+mn-ea"/>
        <a:cs typeface="B Lotus" pitchFamily="2" charset="-78"/>
      </a:defRPr>
    </a:lvl7pPr>
    <a:lvl8pPr marL="3200400" algn="l" defTabSz="914400" rtl="0" eaLnBrk="1" latinLnBrk="0" hangingPunct="1">
      <a:defRPr kumimoji="1" sz="3200" kern="1200">
        <a:solidFill>
          <a:schemeClr val="tx1"/>
        </a:solidFill>
        <a:latin typeface="Times New Roman" pitchFamily="18" charset="0"/>
        <a:ea typeface="+mn-ea"/>
        <a:cs typeface="B Lotus" pitchFamily="2" charset="-78"/>
      </a:defRPr>
    </a:lvl8pPr>
    <a:lvl9pPr marL="3657600" algn="l" defTabSz="914400" rtl="0" eaLnBrk="1" latinLnBrk="0" hangingPunct="1">
      <a:defRPr kumimoji="1" sz="3200" kern="1200">
        <a:solidFill>
          <a:schemeClr val="tx1"/>
        </a:solidFill>
        <a:latin typeface="Times New Roman" pitchFamily="18" charset="0"/>
        <a:ea typeface="+mn-ea"/>
        <a:cs typeface="B Lotus" pitchFamily="2" charset="-7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0">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CC0000"/>
    <a:srgbClr val="FFCC66"/>
    <a:srgbClr val="F0EA9E"/>
    <a:srgbClr val="FFFF99"/>
    <a:srgbClr val="CC9900"/>
    <a:srgbClr val="E4D4A6"/>
    <a:srgbClr val="F6A71A"/>
    <a:srgbClr val="B6E6E8"/>
    <a:srgbClr val="56F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6" autoAdjust="0"/>
    <p:restoredTop sz="94783" autoAdjust="0"/>
  </p:normalViewPr>
  <p:slideViewPr>
    <p:cSldViewPr>
      <p:cViewPr varScale="1">
        <p:scale>
          <a:sx n="88" d="100"/>
          <a:sy n="88" d="100"/>
        </p:scale>
        <p:origin x="509"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868" y="-114"/>
      </p:cViewPr>
      <p:guideLst>
        <p:guide orient="horz" pos="2960"/>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051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Arial" pitchFamily="34" charset="0"/>
              </a:defRPr>
            </a:lvl1pPr>
          </a:lstStyle>
          <a:p>
            <a:pPr>
              <a:defRPr/>
            </a:pPr>
            <a:endParaRPr lang="en-US"/>
          </a:p>
        </p:txBody>
      </p:sp>
      <p:sp>
        <p:nvSpPr>
          <p:cNvPr id="24579" name="Rectangle 3"/>
          <p:cNvSpPr>
            <a:spLocks noGrp="1" noChangeArrowheads="1"/>
          </p:cNvSpPr>
          <p:nvPr>
            <p:ph type="dt" sz="quarter" idx="1"/>
          </p:nvPr>
        </p:nvSpPr>
        <p:spPr bwMode="auto">
          <a:xfrm>
            <a:off x="3927475" y="0"/>
            <a:ext cx="30051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pPr>
              <a:defRPr/>
            </a:pPr>
            <a:endParaRPr lang="en-US"/>
          </a:p>
        </p:txBody>
      </p:sp>
      <p:sp>
        <p:nvSpPr>
          <p:cNvPr id="24580" name="Rectangle 4"/>
          <p:cNvSpPr>
            <a:spLocks noGrp="1" noChangeArrowheads="1"/>
          </p:cNvSpPr>
          <p:nvPr>
            <p:ph type="ftr" sz="quarter" idx="2"/>
          </p:nvPr>
        </p:nvSpPr>
        <p:spPr bwMode="auto">
          <a:xfrm>
            <a:off x="0" y="8926513"/>
            <a:ext cx="30051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Arial" pitchFamily="34" charset="0"/>
              </a:defRPr>
            </a:lvl1pPr>
          </a:lstStyle>
          <a:p>
            <a:pPr>
              <a:defRPr/>
            </a:pPr>
            <a:endParaRPr lang="en-US"/>
          </a:p>
        </p:txBody>
      </p:sp>
      <p:sp>
        <p:nvSpPr>
          <p:cNvPr id="24581" name="Rectangle 5"/>
          <p:cNvSpPr>
            <a:spLocks noGrp="1" noChangeArrowheads="1"/>
          </p:cNvSpPr>
          <p:nvPr>
            <p:ph type="sldNum" sz="quarter" idx="3"/>
          </p:nvPr>
        </p:nvSpPr>
        <p:spPr bwMode="auto">
          <a:xfrm>
            <a:off x="3927475" y="8926513"/>
            <a:ext cx="30051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pPr>
              <a:defRPr/>
            </a:pPr>
            <a:fld id="{B859DC2F-18DC-421E-8E25-8119B6571E68}" type="slidenum">
              <a:rPr lang="en-US"/>
              <a:pPr>
                <a:defRPr/>
              </a:pPr>
              <a:t>‹#›</a:t>
            </a:fld>
            <a:endParaRPr lang="en-US"/>
          </a:p>
        </p:txBody>
      </p:sp>
    </p:spTree>
    <p:extLst>
      <p:ext uri="{BB962C8B-B14F-4D97-AF65-F5344CB8AC3E}">
        <p14:creationId xmlns:p14="http://schemas.microsoft.com/office/powerpoint/2010/main" val="3279725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cs typeface="Arial" pitchFamily="34" charset="0"/>
              </a:defRPr>
            </a:lvl1pPr>
          </a:lstStyle>
          <a:p>
            <a:pPr>
              <a:defRPr/>
            </a:pPr>
            <a:endParaRPr lang="en-US"/>
          </a:p>
        </p:txBody>
      </p:sp>
      <p:sp>
        <p:nvSpPr>
          <p:cNvPr id="15363" name="Rectangle 3"/>
          <p:cNvSpPr>
            <a:spLocks noGrp="1" noChangeArrowheads="1"/>
          </p:cNvSpPr>
          <p:nvPr>
            <p:ph type="dt" idx="1"/>
          </p:nvPr>
        </p:nvSpPr>
        <p:spPr bwMode="auto">
          <a:xfrm>
            <a:off x="39624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cs typeface="Arial" pitchFamily="34"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079500" y="685800"/>
            <a:ext cx="4775200" cy="35814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14400" y="4495800"/>
            <a:ext cx="5105400" cy="41910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9154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cs typeface="Arial" pitchFamily="34" charset="0"/>
              </a:defRPr>
            </a:lvl1pPr>
          </a:lstStyle>
          <a:p>
            <a:pPr>
              <a:defRPr/>
            </a:pPr>
            <a:endParaRPr lang="en-US"/>
          </a:p>
        </p:txBody>
      </p:sp>
      <p:sp>
        <p:nvSpPr>
          <p:cNvPr id="15367" name="Rectangle 7"/>
          <p:cNvSpPr>
            <a:spLocks noGrp="1" noChangeArrowheads="1"/>
          </p:cNvSpPr>
          <p:nvPr>
            <p:ph type="sldNum" sz="quarter" idx="5"/>
          </p:nvPr>
        </p:nvSpPr>
        <p:spPr bwMode="auto">
          <a:xfrm>
            <a:off x="3962400" y="89154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cs typeface="Arial" pitchFamily="34" charset="0"/>
              </a:defRPr>
            </a:lvl1pPr>
          </a:lstStyle>
          <a:p>
            <a:pPr>
              <a:defRPr/>
            </a:pPr>
            <a:fld id="{41CA446C-7A14-4C1E-9187-BB474CE845BE}" type="slidenum">
              <a:rPr lang="en-US"/>
              <a:pPr>
                <a:defRPr/>
              </a:pPr>
              <a:t>‹#›</a:t>
            </a:fld>
            <a:endParaRPr lang="en-US"/>
          </a:p>
        </p:txBody>
      </p:sp>
    </p:spTree>
    <p:extLst>
      <p:ext uri="{BB962C8B-B14F-4D97-AF65-F5344CB8AC3E}">
        <p14:creationId xmlns:p14="http://schemas.microsoft.com/office/powerpoint/2010/main" val="2549134148"/>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1pPr>
    <a:lvl2pPr marL="461963"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2pPr>
    <a:lvl3pPr marL="92392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3pPr>
    <a:lvl4pPr marL="138747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4pPr>
    <a:lvl5pPr marL="1849438"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0" y="685800"/>
            <a:ext cx="4775200" cy="35814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CA446C-7A14-4C1E-9187-BB474CE845BE}" type="slidenum">
              <a:rPr lang="en-US" smtClean="0"/>
              <a:pPr>
                <a:defRPr/>
              </a:pPr>
              <a:t>1</a:t>
            </a:fld>
            <a:endParaRPr lang="en-US"/>
          </a:p>
        </p:txBody>
      </p:sp>
    </p:spTree>
    <p:extLst>
      <p:ext uri="{BB962C8B-B14F-4D97-AF65-F5344CB8AC3E}">
        <p14:creationId xmlns:p14="http://schemas.microsoft.com/office/powerpoint/2010/main" val="68928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0" y="685800"/>
            <a:ext cx="4775200" cy="35814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CA446C-7A14-4C1E-9187-BB474CE845BE}" type="slidenum">
              <a:rPr lang="en-US" smtClean="0"/>
              <a:pPr>
                <a:defRPr/>
              </a:pPr>
              <a:t>2</a:t>
            </a:fld>
            <a:endParaRPr lang="en-US"/>
          </a:p>
        </p:txBody>
      </p:sp>
    </p:spTree>
    <p:extLst>
      <p:ext uri="{BB962C8B-B14F-4D97-AF65-F5344CB8AC3E}">
        <p14:creationId xmlns:p14="http://schemas.microsoft.com/office/powerpoint/2010/main" val="357810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CA446C-7A14-4C1E-9187-BB474CE845BE}" type="slidenum">
              <a:rPr lang="en-US" smtClean="0"/>
              <a:pPr>
                <a:defRPr/>
              </a:pPr>
              <a:t>28</a:t>
            </a:fld>
            <a:endParaRPr lang="en-US"/>
          </a:p>
        </p:txBody>
      </p:sp>
    </p:spTree>
    <p:extLst>
      <p:ext uri="{BB962C8B-B14F-4D97-AF65-F5344CB8AC3E}">
        <p14:creationId xmlns:p14="http://schemas.microsoft.com/office/powerpoint/2010/main" val="1658793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0" y="685800"/>
            <a:ext cx="4775200" cy="35814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CA446C-7A14-4C1E-9187-BB474CE845BE}" type="slidenum">
              <a:rPr lang="en-US" smtClean="0"/>
              <a:pPr>
                <a:defRPr/>
              </a:pPr>
              <a:t>29</a:t>
            </a:fld>
            <a:endParaRPr lang="en-US"/>
          </a:p>
        </p:txBody>
      </p:sp>
    </p:spTree>
    <p:extLst>
      <p:ext uri="{BB962C8B-B14F-4D97-AF65-F5344CB8AC3E}">
        <p14:creationId xmlns:p14="http://schemas.microsoft.com/office/powerpoint/2010/main" val="4015620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0" y="0"/>
            <a:ext cx="9144000" cy="2743200"/>
          </a:xfrm>
          <a:prstGeom prst="rect">
            <a:avLst/>
          </a:prstGeom>
          <a:solidFill>
            <a:srgbClr val="EC6E06"/>
          </a:solidFill>
          <a:ln w="9525">
            <a:noFill/>
            <a:miter lim="800000"/>
            <a:headEnd/>
            <a:tailEnd/>
          </a:ln>
          <a:effectLst/>
        </p:spPr>
        <p:txBody>
          <a:bodyPr/>
          <a:lstStyle/>
          <a:p>
            <a:pPr>
              <a:defRPr/>
            </a:pPr>
            <a:endParaRPr lang="en-US" dirty="0">
              <a:solidFill>
                <a:schemeClr val="accent1">
                  <a:lumMod val="75000"/>
                </a:schemeClr>
              </a:solidFill>
            </a:endParaRPr>
          </a:p>
        </p:txBody>
      </p:sp>
      <p:pic>
        <p:nvPicPr>
          <p:cNvPr id="1026" name="Picture 2" descr="C:\Users\Asadi\Desktop\sriped-BG.jpg"/>
          <p:cNvPicPr>
            <a:picLocks noChangeAspect="1" noChangeArrowheads="1"/>
          </p:cNvPicPr>
          <p:nvPr userDrawn="1"/>
        </p:nvPicPr>
        <p:blipFill>
          <a:blip r:embed="rId2" cstate="print"/>
          <a:srcRect l="15573" r="36511" b="76042"/>
          <a:stretch>
            <a:fillRect/>
          </a:stretch>
        </p:blipFill>
        <p:spPr bwMode="auto">
          <a:xfrm>
            <a:off x="0" y="3810000"/>
            <a:ext cx="9144000" cy="3048000"/>
          </a:xfrm>
          <a:prstGeom prst="rect">
            <a:avLst/>
          </a:prstGeom>
          <a:noFill/>
        </p:spPr>
      </p:pic>
      <p:pic>
        <p:nvPicPr>
          <p:cNvPr id="25602" name="Picture 2" descr="C:\Users\Asadi\Desktop\Untitled-1.png"/>
          <p:cNvPicPr>
            <a:picLocks noChangeAspect="1" noChangeArrowheads="1"/>
          </p:cNvPicPr>
          <p:nvPr userDrawn="1"/>
        </p:nvPicPr>
        <p:blipFill>
          <a:blip r:embed="rId3" cstate="print">
            <a:duotone>
              <a:prstClr val="black"/>
              <a:schemeClr val="tx2">
                <a:tint val="45000"/>
                <a:satMod val="400000"/>
              </a:schemeClr>
            </a:duotone>
            <a:lum bright="40000"/>
          </a:blip>
          <a:srcRect/>
          <a:stretch>
            <a:fillRect/>
          </a:stretch>
        </p:blipFill>
        <p:spPr bwMode="auto">
          <a:xfrm>
            <a:off x="7467601" y="381001"/>
            <a:ext cx="1281113" cy="1086692"/>
          </a:xfrm>
          <a:prstGeom prst="rect">
            <a:avLst/>
          </a:prstGeom>
          <a:noFill/>
        </p:spPr>
      </p:pic>
      <p:grpSp>
        <p:nvGrpSpPr>
          <p:cNvPr id="22" name="Group 21"/>
          <p:cNvGrpSpPr/>
          <p:nvPr userDrawn="1"/>
        </p:nvGrpSpPr>
        <p:grpSpPr>
          <a:xfrm>
            <a:off x="115911" y="6108879"/>
            <a:ext cx="2843011" cy="736242"/>
            <a:chOff x="-227526" y="6121758"/>
            <a:chExt cx="3070536" cy="736242"/>
          </a:xfrm>
        </p:grpSpPr>
        <p:sp>
          <p:nvSpPr>
            <p:cNvPr id="16" name="Rectangle 15"/>
            <p:cNvSpPr txBox="1">
              <a:spLocks noChangeArrowheads="1"/>
            </p:cNvSpPr>
            <p:nvPr userDrawn="1"/>
          </p:nvSpPr>
          <p:spPr bwMode="auto">
            <a:xfrm>
              <a:off x="-216795" y="6121758"/>
              <a:ext cx="3059805" cy="4799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160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rPr>
                <a:t>سیستم جامع آموزش فناوری نانو</a:t>
              </a:r>
              <a:endParaRPr kumimoji="0" lang="en-US" sz="160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endParaRPr>
            </a:p>
          </p:txBody>
        </p:sp>
        <p:sp>
          <p:nvSpPr>
            <p:cNvPr id="18" name="Rectangle 15"/>
            <p:cNvSpPr txBox="1">
              <a:spLocks noChangeArrowheads="1"/>
            </p:cNvSpPr>
            <p:nvPr userDrawn="1"/>
          </p:nvSpPr>
          <p:spPr bwMode="auto">
            <a:xfrm>
              <a:off x="-227526" y="6378031"/>
              <a:ext cx="3059805" cy="4799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000" b="0" i="0" u="none" strike="noStrike" kern="100" cap="none" spc="110" normalizeH="0" baseline="0" noProof="0" dirty="0" smtClean="0">
                  <a:ln>
                    <a:noFill/>
                  </a:ln>
                  <a:solidFill>
                    <a:schemeClr val="bg1">
                      <a:lumMod val="65000"/>
                    </a:schemeClr>
                  </a:solidFill>
                  <a:effectLst/>
                  <a:uLnTx/>
                  <a:uFillTx/>
                  <a:latin typeface="ITC Avant Garde Gothic" pitchFamily="34" charset="0"/>
                  <a:ea typeface="+mj-ea"/>
                  <a:cs typeface="B Yekan" pitchFamily="2" charset="-78"/>
                </a:rPr>
                <a:t>http://edu.nano.ir</a:t>
              </a:r>
            </a:p>
          </p:txBody>
        </p:sp>
      </p:grpSp>
      <p:cxnSp>
        <p:nvCxnSpPr>
          <p:cNvPr id="20" name="Straight Connector 19"/>
          <p:cNvCxnSpPr/>
          <p:nvPr userDrawn="1"/>
        </p:nvCxnSpPr>
        <p:spPr bwMode="auto">
          <a:xfrm rot="5400000">
            <a:off x="2719053" y="6514026"/>
            <a:ext cx="533400" cy="1588"/>
          </a:xfrm>
          <a:prstGeom prst="line">
            <a:avLst/>
          </a:prstGeom>
          <a:solidFill>
            <a:schemeClr val="accent1"/>
          </a:solidFill>
          <a:ln w="12700" cap="sq" cmpd="sng" algn="ctr">
            <a:solidFill>
              <a:schemeClr val="bg1">
                <a:lumMod val="75000"/>
              </a:schemeClr>
            </a:solidFill>
            <a:prstDash val="solid"/>
            <a:round/>
            <a:headEnd type="none" w="sm" len="sm"/>
            <a:tailEnd type="none" w="sm" len="sm"/>
          </a:ln>
          <a:effectLst/>
        </p:spPr>
      </p:cxnSp>
      <p:cxnSp>
        <p:nvCxnSpPr>
          <p:cNvPr id="21" name="Straight Connector 20"/>
          <p:cNvCxnSpPr/>
          <p:nvPr userDrawn="1"/>
        </p:nvCxnSpPr>
        <p:spPr bwMode="auto">
          <a:xfrm rot="5400000">
            <a:off x="-37307" y="6514026"/>
            <a:ext cx="533400" cy="1588"/>
          </a:xfrm>
          <a:prstGeom prst="line">
            <a:avLst/>
          </a:prstGeom>
          <a:solidFill>
            <a:schemeClr val="accent1"/>
          </a:solidFill>
          <a:ln w="12700" cap="sq" cmpd="sng" algn="ctr">
            <a:solidFill>
              <a:schemeClr val="bg1">
                <a:lumMod val="75000"/>
              </a:schemeClr>
            </a:solidFill>
            <a:prstDash val="solid"/>
            <a:round/>
            <a:headEnd type="none" w="sm" len="sm"/>
            <a:tailEnd type="none" w="sm" len="sm"/>
          </a:ln>
          <a:effectLst/>
        </p:spPr>
      </p:cxnSp>
      <p:sp>
        <p:nvSpPr>
          <p:cNvPr id="24" name="Rectangle 15"/>
          <p:cNvSpPr txBox="1">
            <a:spLocks noChangeArrowheads="1"/>
          </p:cNvSpPr>
          <p:nvPr userDrawn="1"/>
        </p:nvSpPr>
        <p:spPr bwMode="auto">
          <a:xfrm>
            <a:off x="6428705" y="6364312"/>
            <a:ext cx="2452075" cy="4037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165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rPr>
              <a:t>ستاد ویژه توسعه فناوری نانو</a:t>
            </a:r>
            <a:endParaRPr kumimoji="0" lang="en-US" sz="165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endParaRPr>
          </a:p>
        </p:txBody>
      </p:sp>
      <p:grpSp>
        <p:nvGrpSpPr>
          <p:cNvPr id="29" name="Group 28"/>
          <p:cNvGrpSpPr/>
          <p:nvPr userDrawn="1"/>
        </p:nvGrpSpPr>
        <p:grpSpPr>
          <a:xfrm>
            <a:off x="0" y="2704545"/>
            <a:ext cx="9144000" cy="1156648"/>
            <a:chOff x="0" y="1981200"/>
            <a:chExt cx="9144000" cy="1156648"/>
          </a:xfrm>
          <a:solidFill>
            <a:srgbClr val="7030A0"/>
          </a:solidFill>
        </p:grpSpPr>
        <p:sp>
          <p:nvSpPr>
            <p:cNvPr id="30" name="Rectangle 29"/>
            <p:cNvSpPr>
              <a:spLocks noChangeArrowheads="1"/>
            </p:cNvSpPr>
            <p:nvPr userDrawn="1"/>
          </p:nvSpPr>
          <p:spPr bwMode="auto">
            <a:xfrm>
              <a:off x="0" y="1981200"/>
              <a:ext cx="9144000" cy="1143000"/>
            </a:xfrm>
            <a:prstGeom prst="rect">
              <a:avLst/>
            </a:prstGeom>
            <a:grpFill/>
            <a:ln w="9525">
              <a:noFill/>
              <a:miter lim="800000"/>
              <a:headEnd/>
              <a:tailEnd/>
            </a:ln>
            <a:effectLst/>
          </p:spPr>
          <p:txBody>
            <a:bodyPr/>
            <a:lstStyle/>
            <a:p>
              <a:pPr>
                <a:defRPr/>
              </a:pPr>
              <a:endParaRPr lang="en-US" dirty="0">
                <a:solidFill>
                  <a:schemeClr val="accent1">
                    <a:lumMod val="75000"/>
                  </a:schemeClr>
                </a:solidFill>
              </a:endParaRPr>
            </a:p>
          </p:txBody>
        </p:sp>
        <p:sp>
          <p:nvSpPr>
            <p:cNvPr id="32" name="Freeform 31"/>
            <p:cNvSpPr>
              <a:spLocks noChangeArrowheads="1"/>
            </p:cNvSpPr>
            <p:nvPr userDrawn="1"/>
          </p:nvSpPr>
          <p:spPr bwMode="auto">
            <a:xfrm flipH="1">
              <a:off x="8947482" y="1981200"/>
              <a:ext cx="196518" cy="1156648"/>
            </a:xfrm>
            <a:custGeom>
              <a:avLst/>
              <a:gdLst>
                <a:gd name="connsiteX0" fmla="*/ 0 w 2"/>
                <a:gd name="connsiteY0" fmla="*/ 1 h 2"/>
                <a:gd name="connsiteX1" fmla="*/ 1 w 2"/>
                <a:gd name="connsiteY1" fmla="*/ 0 h 2"/>
                <a:gd name="connsiteX2" fmla="*/ 2 w 2"/>
                <a:gd name="connsiteY2" fmla="*/ 1 h 2"/>
                <a:gd name="connsiteX3" fmla="*/ 1 w 2"/>
                <a:gd name="connsiteY3" fmla="*/ 2 h 2"/>
                <a:gd name="connsiteX4" fmla="*/ 0 w 2"/>
                <a:gd name="connsiteY4" fmla="*/ 1 h 2"/>
                <a:gd name="connsiteX0" fmla="*/ 0 w 1"/>
                <a:gd name="connsiteY0" fmla="*/ 1 h 2"/>
                <a:gd name="connsiteX1" fmla="*/ 0 w 1"/>
                <a:gd name="connsiteY1" fmla="*/ 0 h 2"/>
                <a:gd name="connsiteX2" fmla="*/ 1 w 1"/>
                <a:gd name="connsiteY2" fmla="*/ 1 h 2"/>
                <a:gd name="connsiteX3" fmla="*/ 0 w 1"/>
                <a:gd name="connsiteY3" fmla="*/ 2 h 2"/>
                <a:gd name="connsiteX4" fmla="*/ 0 w 1"/>
                <a:gd name="connsiteY4" fmla="*/ 1 h 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 h="2">
                  <a:moveTo>
                    <a:pt x="0" y="1"/>
                  </a:moveTo>
                  <a:lnTo>
                    <a:pt x="0" y="0"/>
                  </a:lnTo>
                  <a:lnTo>
                    <a:pt x="1" y="1"/>
                  </a:lnTo>
                  <a:lnTo>
                    <a:pt x="0" y="2"/>
                  </a:lnTo>
                  <a:lnTo>
                    <a:pt x="0" y="1"/>
                  </a:lnTo>
                  <a:close/>
                </a:path>
              </a:pathLst>
            </a:custGeom>
            <a:solidFill>
              <a:schemeClr val="bg1"/>
            </a:solidFill>
            <a:ln w="9525">
              <a:noFill/>
              <a:miter lim="800000"/>
              <a:headEnd/>
              <a:tailEnd/>
            </a:ln>
            <a:effectLst/>
          </p:spPr>
          <p:txBody>
            <a:bodyPr/>
            <a:lstStyle/>
            <a:p>
              <a:pPr>
                <a:defRPr/>
              </a:pPr>
              <a:endParaRPr lang="en-US" dirty="0">
                <a:solidFill>
                  <a:schemeClr val="accent1">
                    <a:lumMod val="75000"/>
                  </a:schemeClr>
                </a:solidFill>
              </a:endParaRPr>
            </a:p>
          </p:txBody>
        </p:sp>
      </p:grpSp>
      <p:sp>
        <p:nvSpPr>
          <p:cNvPr id="33" name="Rectangle 15"/>
          <p:cNvSpPr>
            <a:spLocks noGrp="1" noChangeArrowheads="1"/>
          </p:cNvSpPr>
          <p:nvPr>
            <p:ph type="ctrTitle" sz="quarter" hasCustomPrompt="1"/>
          </p:nvPr>
        </p:nvSpPr>
        <p:spPr>
          <a:xfrm>
            <a:off x="457200" y="2780744"/>
            <a:ext cx="8305800" cy="990600"/>
          </a:xfrm>
        </p:spPr>
        <p:txBody>
          <a:bodyPr anchorCtr="0"/>
          <a:lstStyle>
            <a:lvl1pPr algn="r">
              <a:defRPr baseline="0">
                <a:solidFill>
                  <a:schemeClr val="bg1">
                    <a:lumMod val="95000"/>
                  </a:schemeClr>
                </a:solidFill>
                <a:cs typeface="B Titr" pitchFamily="2" charset="-78"/>
              </a:defRPr>
            </a:lvl1pPr>
          </a:lstStyle>
          <a:p>
            <a:r>
              <a:rPr lang="fa-IR" dirty="0" smtClean="0"/>
              <a:t>عنوان</a:t>
            </a:r>
            <a:endParaRPr lang="en-US" dirty="0"/>
          </a:p>
        </p:txBody>
      </p:sp>
      <p:sp>
        <p:nvSpPr>
          <p:cNvPr id="15" name="Freeform 14"/>
          <p:cNvSpPr>
            <a:spLocks noChangeArrowheads="1"/>
          </p:cNvSpPr>
          <p:nvPr userDrawn="1"/>
        </p:nvSpPr>
        <p:spPr bwMode="auto">
          <a:xfrm flipH="1">
            <a:off x="8947482" y="3810000"/>
            <a:ext cx="196519" cy="1156648"/>
          </a:xfrm>
          <a:custGeom>
            <a:avLst/>
            <a:gdLst>
              <a:gd name="connsiteX0" fmla="*/ 0 w 2"/>
              <a:gd name="connsiteY0" fmla="*/ 1 h 2"/>
              <a:gd name="connsiteX1" fmla="*/ 1 w 2"/>
              <a:gd name="connsiteY1" fmla="*/ 0 h 2"/>
              <a:gd name="connsiteX2" fmla="*/ 2 w 2"/>
              <a:gd name="connsiteY2" fmla="*/ 1 h 2"/>
              <a:gd name="connsiteX3" fmla="*/ 1 w 2"/>
              <a:gd name="connsiteY3" fmla="*/ 2 h 2"/>
              <a:gd name="connsiteX4" fmla="*/ 0 w 2"/>
              <a:gd name="connsiteY4" fmla="*/ 1 h 2"/>
              <a:gd name="connsiteX0" fmla="*/ 0 w 1"/>
              <a:gd name="connsiteY0" fmla="*/ 1 h 2"/>
              <a:gd name="connsiteX1" fmla="*/ 0 w 1"/>
              <a:gd name="connsiteY1" fmla="*/ 0 h 2"/>
              <a:gd name="connsiteX2" fmla="*/ 1 w 1"/>
              <a:gd name="connsiteY2" fmla="*/ 1 h 2"/>
              <a:gd name="connsiteX3" fmla="*/ 0 w 1"/>
              <a:gd name="connsiteY3" fmla="*/ 2 h 2"/>
              <a:gd name="connsiteX4" fmla="*/ 0 w 1"/>
              <a:gd name="connsiteY4" fmla="*/ 1 h 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 h="2">
                <a:moveTo>
                  <a:pt x="0" y="1"/>
                </a:moveTo>
                <a:lnTo>
                  <a:pt x="0" y="0"/>
                </a:lnTo>
                <a:lnTo>
                  <a:pt x="1" y="1"/>
                </a:lnTo>
                <a:lnTo>
                  <a:pt x="0" y="2"/>
                </a:lnTo>
                <a:lnTo>
                  <a:pt x="0" y="1"/>
                </a:lnTo>
                <a:close/>
              </a:path>
            </a:pathLst>
          </a:custGeom>
          <a:solidFill>
            <a:schemeClr val="bg1">
              <a:lumMod val="95000"/>
            </a:schemeClr>
          </a:solidFill>
          <a:ln w="9525">
            <a:noFill/>
            <a:miter lim="800000"/>
            <a:headEnd/>
            <a:tailEnd/>
          </a:ln>
          <a:effectLst/>
        </p:spPr>
        <p:txBody>
          <a:bodyPr/>
          <a:lstStyle/>
          <a:p>
            <a:pPr>
              <a:defRPr/>
            </a:pPr>
            <a:endParaRPr lang="en-US" dirty="0">
              <a:solidFill>
                <a:schemeClr val="accent1">
                  <a:lumMod val="75000"/>
                </a:schemeClr>
              </a:solidFill>
            </a:endParaRPr>
          </a:p>
        </p:txBody>
      </p:sp>
      <p:sp>
        <p:nvSpPr>
          <p:cNvPr id="19" name="Rectangle 18"/>
          <p:cNvSpPr>
            <a:spLocks noChangeArrowheads="1"/>
          </p:cNvSpPr>
          <p:nvPr userDrawn="1"/>
        </p:nvSpPr>
        <p:spPr bwMode="auto">
          <a:xfrm>
            <a:off x="0" y="3844636"/>
            <a:ext cx="9144000" cy="1143000"/>
          </a:xfrm>
          <a:prstGeom prst="rect">
            <a:avLst/>
          </a:prstGeom>
          <a:solidFill>
            <a:srgbClr val="0000FF"/>
          </a:solidFill>
          <a:ln w="9525">
            <a:noFill/>
            <a:miter lim="800000"/>
            <a:headEnd/>
            <a:tailEnd/>
          </a:ln>
          <a:effectLst/>
        </p:spPr>
        <p:txBody>
          <a:bodyPr/>
          <a:lstStyle/>
          <a:p>
            <a:pPr>
              <a:defRPr/>
            </a:pPr>
            <a:endParaRPr lang="en-US" dirty="0">
              <a:solidFill>
                <a:schemeClr val="accent1">
                  <a:lumMod val="75000"/>
                </a:schemeClr>
              </a:solidFill>
            </a:endParaRPr>
          </a:p>
        </p:txBody>
      </p:sp>
      <p:sp>
        <p:nvSpPr>
          <p:cNvPr id="26" name="TextBox 25"/>
          <p:cNvSpPr txBox="1"/>
          <p:nvPr userDrawn="1"/>
        </p:nvSpPr>
        <p:spPr>
          <a:xfrm>
            <a:off x="467591" y="4191001"/>
            <a:ext cx="8382000" cy="461665"/>
          </a:xfrm>
          <a:prstGeom prst="rect">
            <a:avLst/>
          </a:prstGeom>
          <a:noFill/>
        </p:spPr>
        <p:txBody>
          <a:bodyPr wrap="square" rtlCol="0">
            <a:spAutoFit/>
          </a:bodyPr>
          <a:lstStyle/>
          <a:p>
            <a:pPr algn="r" rtl="1"/>
            <a:r>
              <a:rPr lang="fa-IR" sz="2400" dirty="0" smtClean="0">
                <a:solidFill>
                  <a:schemeClr val="bg1"/>
                </a:solidFill>
                <a:cs typeface="B Titr" pitchFamily="2" charset="-78"/>
              </a:rPr>
              <a:t>نویسندگان : </a:t>
            </a:r>
            <a:r>
              <a:rPr lang="fa-IR" sz="2400" dirty="0" smtClean="0">
                <a:solidFill>
                  <a:schemeClr val="bg1"/>
                </a:solidFill>
                <a:cs typeface="B Nazanin" pitchFamily="2" charset="-78"/>
              </a:rPr>
              <a:t>1-              2-                   3- </a:t>
            </a:r>
            <a:endParaRPr lang="en-US" sz="2400" dirty="0">
              <a:solidFill>
                <a:schemeClr val="bg1"/>
              </a:solidFill>
              <a:cs typeface="B Titr" pitchFamily="2" charset="-78"/>
            </a:endParaRPr>
          </a:p>
        </p:txBody>
      </p:sp>
      <p:sp>
        <p:nvSpPr>
          <p:cNvPr id="31" name="Freeform 30"/>
          <p:cNvSpPr>
            <a:spLocks noChangeArrowheads="1"/>
          </p:cNvSpPr>
          <p:nvPr userDrawn="1"/>
        </p:nvSpPr>
        <p:spPr bwMode="auto">
          <a:xfrm flipH="1">
            <a:off x="8947482" y="3810000"/>
            <a:ext cx="196519" cy="1156648"/>
          </a:xfrm>
          <a:custGeom>
            <a:avLst/>
            <a:gdLst>
              <a:gd name="connsiteX0" fmla="*/ 0 w 2"/>
              <a:gd name="connsiteY0" fmla="*/ 1 h 2"/>
              <a:gd name="connsiteX1" fmla="*/ 1 w 2"/>
              <a:gd name="connsiteY1" fmla="*/ 0 h 2"/>
              <a:gd name="connsiteX2" fmla="*/ 2 w 2"/>
              <a:gd name="connsiteY2" fmla="*/ 1 h 2"/>
              <a:gd name="connsiteX3" fmla="*/ 1 w 2"/>
              <a:gd name="connsiteY3" fmla="*/ 2 h 2"/>
              <a:gd name="connsiteX4" fmla="*/ 0 w 2"/>
              <a:gd name="connsiteY4" fmla="*/ 1 h 2"/>
              <a:gd name="connsiteX0" fmla="*/ 0 w 1"/>
              <a:gd name="connsiteY0" fmla="*/ 1 h 2"/>
              <a:gd name="connsiteX1" fmla="*/ 0 w 1"/>
              <a:gd name="connsiteY1" fmla="*/ 0 h 2"/>
              <a:gd name="connsiteX2" fmla="*/ 1 w 1"/>
              <a:gd name="connsiteY2" fmla="*/ 1 h 2"/>
              <a:gd name="connsiteX3" fmla="*/ 0 w 1"/>
              <a:gd name="connsiteY3" fmla="*/ 2 h 2"/>
              <a:gd name="connsiteX4" fmla="*/ 0 w 1"/>
              <a:gd name="connsiteY4" fmla="*/ 1 h 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 h="2">
                <a:moveTo>
                  <a:pt x="0" y="1"/>
                </a:moveTo>
                <a:lnTo>
                  <a:pt x="0" y="0"/>
                </a:lnTo>
                <a:lnTo>
                  <a:pt x="1" y="1"/>
                </a:lnTo>
                <a:lnTo>
                  <a:pt x="0" y="2"/>
                </a:lnTo>
                <a:lnTo>
                  <a:pt x="0" y="1"/>
                </a:lnTo>
                <a:close/>
              </a:path>
            </a:pathLst>
          </a:custGeom>
          <a:solidFill>
            <a:schemeClr val="bg1">
              <a:lumMod val="95000"/>
            </a:schemeClr>
          </a:solidFill>
          <a:ln w="9525">
            <a:noFill/>
            <a:miter lim="800000"/>
            <a:headEnd/>
            <a:tailEnd/>
          </a:ln>
          <a:effectLst/>
        </p:spPr>
        <p:txBody>
          <a:bodyPr/>
          <a:lstStyle/>
          <a:p>
            <a:pPr>
              <a:defRPr/>
            </a:pPr>
            <a:endParaRPr lang="en-US" dirty="0">
              <a:solidFill>
                <a:schemeClr val="accent1">
                  <a:lumMod val="75000"/>
                </a:schemeClr>
              </a:solidFill>
            </a:endParaRPr>
          </a:p>
        </p:txBody>
      </p:sp>
    </p:spTree>
  </p:cSld>
  <p:clrMapOvr>
    <a:masterClrMapping/>
  </p:clrMapOvr>
  <p:transition spd="slow">
    <p:pull dir="l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le Slide">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0" y="0"/>
            <a:ext cx="9144000" cy="990600"/>
          </a:xfrm>
          <a:prstGeom prst="rect">
            <a:avLst/>
          </a:prstGeom>
          <a:solidFill>
            <a:srgbClr val="EC6E06"/>
          </a:solidFill>
          <a:ln w="9525">
            <a:noFill/>
            <a:miter lim="800000"/>
            <a:headEnd/>
            <a:tailEnd/>
          </a:ln>
          <a:effectLst/>
        </p:spPr>
        <p:txBody>
          <a:bodyPr/>
          <a:lstStyle/>
          <a:p>
            <a:pPr algn="ctr" rtl="1">
              <a:lnSpc>
                <a:spcPct val="150000"/>
              </a:lnSpc>
              <a:defRPr/>
            </a:pPr>
            <a:r>
              <a:rPr lang="fa-IR" dirty="0" smtClean="0">
                <a:solidFill>
                  <a:schemeClr val="bg1"/>
                </a:solidFill>
                <a:cs typeface="B Titr" pitchFamily="2" charset="-78"/>
              </a:rPr>
              <a:t>سیستم جامع آموزش فناوری نانو</a:t>
            </a:r>
            <a:endParaRPr lang="en-US" dirty="0">
              <a:solidFill>
                <a:schemeClr val="bg1"/>
              </a:solidFill>
              <a:cs typeface="B Titr" pitchFamily="2" charset="-78"/>
            </a:endParaRPr>
          </a:p>
        </p:txBody>
      </p:sp>
      <p:pic>
        <p:nvPicPr>
          <p:cNvPr id="1026" name="Picture 2" descr="C:\Users\Asadi\Desktop\sriped-BG.jpg"/>
          <p:cNvPicPr>
            <a:picLocks noChangeAspect="1" noChangeArrowheads="1"/>
          </p:cNvPicPr>
          <p:nvPr userDrawn="1"/>
        </p:nvPicPr>
        <p:blipFill>
          <a:blip r:embed="rId2" cstate="print"/>
          <a:srcRect l="15573" r="36511" b="76042"/>
          <a:stretch>
            <a:fillRect/>
          </a:stretch>
        </p:blipFill>
        <p:spPr bwMode="auto">
          <a:xfrm>
            <a:off x="0" y="3810000"/>
            <a:ext cx="9144000" cy="3048000"/>
          </a:xfrm>
          <a:prstGeom prst="rect">
            <a:avLst/>
          </a:prstGeom>
          <a:noFill/>
        </p:spPr>
      </p:pic>
      <p:grpSp>
        <p:nvGrpSpPr>
          <p:cNvPr id="2" name="Group 21"/>
          <p:cNvGrpSpPr/>
          <p:nvPr userDrawn="1"/>
        </p:nvGrpSpPr>
        <p:grpSpPr>
          <a:xfrm>
            <a:off x="-65810" y="6108879"/>
            <a:ext cx="3024731" cy="736242"/>
            <a:chOff x="-423788" y="6121758"/>
            <a:chExt cx="3266798" cy="736242"/>
          </a:xfrm>
        </p:grpSpPr>
        <p:sp>
          <p:nvSpPr>
            <p:cNvPr id="16" name="Rectangle 15"/>
            <p:cNvSpPr txBox="1">
              <a:spLocks noChangeArrowheads="1"/>
            </p:cNvSpPr>
            <p:nvPr userDrawn="1"/>
          </p:nvSpPr>
          <p:spPr bwMode="auto">
            <a:xfrm>
              <a:off x="-216795" y="6121758"/>
              <a:ext cx="3059805" cy="4799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160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rPr>
                <a:t>سیستم جامع آموزش فناوری نانو</a:t>
              </a:r>
              <a:endParaRPr kumimoji="0" lang="en-US" sz="160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endParaRPr>
            </a:p>
          </p:txBody>
        </p:sp>
        <p:sp>
          <p:nvSpPr>
            <p:cNvPr id="18" name="Rectangle 15"/>
            <p:cNvSpPr txBox="1">
              <a:spLocks noChangeArrowheads="1"/>
            </p:cNvSpPr>
            <p:nvPr userDrawn="1"/>
          </p:nvSpPr>
          <p:spPr bwMode="auto">
            <a:xfrm>
              <a:off x="-423788" y="6378031"/>
              <a:ext cx="3059804" cy="4799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000" b="0" i="0" u="none" strike="noStrike" kern="100" cap="none" spc="110" normalizeH="0" baseline="0" noProof="0" dirty="0" smtClean="0">
                  <a:ln>
                    <a:noFill/>
                  </a:ln>
                  <a:solidFill>
                    <a:schemeClr val="bg1">
                      <a:lumMod val="65000"/>
                    </a:schemeClr>
                  </a:solidFill>
                  <a:effectLst/>
                  <a:uLnTx/>
                  <a:uFillTx/>
                  <a:latin typeface="ITC Avant Garde Gothic" pitchFamily="34" charset="0"/>
                  <a:ea typeface="+mj-ea"/>
                  <a:cs typeface="B Yekan" pitchFamily="2" charset="-78"/>
                </a:rPr>
                <a:t>http://edu.nano.ir</a:t>
              </a:r>
            </a:p>
          </p:txBody>
        </p:sp>
      </p:grpSp>
      <p:cxnSp>
        <p:nvCxnSpPr>
          <p:cNvPr id="20" name="Straight Connector 19"/>
          <p:cNvCxnSpPr/>
          <p:nvPr userDrawn="1"/>
        </p:nvCxnSpPr>
        <p:spPr bwMode="auto">
          <a:xfrm rot="5400000">
            <a:off x="2719053" y="6514026"/>
            <a:ext cx="533400" cy="1588"/>
          </a:xfrm>
          <a:prstGeom prst="line">
            <a:avLst/>
          </a:prstGeom>
          <a:solidFill>
            <a:schemeClr val="accent1"/>
          </a:solidFill>
          <a:ln w="12700" cap="sq" cmpd="sng" algn="ctr">
            <a:solidFill>
              <a:schemeClr val="bg1">
                <a:lumMod val="75000"/>
              </a:schemeClr>
            </a:solidFill>
            <a:prstDash val="solid"/>
            <a:round/>
            <a:headEnd type="none" w="sm" len="sm"/>
            <a:tailEnd type="none" w="sm" len="sm"/>
          </a:ln>
          <a:effectLst/>
        </p:spPr>
      </p:cxnSp>
      <p:cxnSp>
        <p:nvCxnSpPr>
          <p:cNvPr id="21" name="Straight Connector 20"/>
          <p:cNvCxnSpPr/>
          <p:nvPr userDrawn="1"/>
        </p:nvCxnSpPr>
        <p:spPr bwMode="auto">
          <a:xfrm rot="5400000">
            <a:off x="-37307" y="6514026"/>
            <a:ext cx="533400" cy="1588"/>
          </a:xfrm>
          <a:prstGeom prst="line">
            <a:avLst/>
          </a:prstGeom>
          <a:solidFill>
            <a:schemeClr val="accent1"/>
          </a:solidFill>
          <a:ln w="12700" cap="sq" cmpd="sng" algn="ctr">
            <a:solidFill>
              <a:schemeClr val="bg1">
                <a:lumMod val="75000"/>
              </a:schemeClr>
            </a:solidFill>
            <a:prstDash val="solid"/>
            <a:round/>
            <a:headEnd type="none" w="sm" len="sm"/>
            <a:tailEnd type="none" w="sm" len="sm"/>
          </a:ln>
          <a:effectLst/>
        </p:spPr>
      </p:cxnSp>
      <p:sp>
        <p:nvSpPr>
          <p:cNvPr id="24" name="Rectangle 15"/>
          <p:cNvSpPr txBox="1">
            <a:spLocks noChangeArrowheads="1"/>
          </p:cNvSpPr>
          <p:nvPr userDrawn="1"/>
        </p:nvSpPr>
        <p:spPr bwMode="auto">
          <a:xfrm>
            <a:off x="6428705" y="6364312"/>
            <a:ext cx="2452075" cy="4037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165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rPr>
              <a:t>ستاد ویژه توسعه فناوری نانو</a:t>
            </a:r>
            <a:endParaRPr kumimoji="0" lang="en-US" sz="165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endParaRPr>
          </a:p>
        </p:txBody>
      </p:sp>
      <p:sp>
        <p:nvSpPr>
          <p:cNvPr id="30" name="Rectangle 29"/>
          <p:cNvSpPr>
            <a:spLocks noChangeArrowheads="1"/>
          </p:cNvSpPr>
          <p:nvPr userDrawn="1"/>
        </p:nvSpPr>
        <p:spPr bwMode="auto">
          <a:xfrm>
            <a:off x="0" y="914400"/>
            <a:ext cx="9144000" cy="5257800"/>
          </a:xfrm>
          <a:prstGeom prst="rect">
            <a:avLst/>
          </a:prstGeom>
          <a:solidFill>
            <a:schemeClr val="bg2">
              <a:lumMod val="50000"/>
            </a:schemeClr>
          </a:solidFill>
          <a:ln w="9525">
            <a:noFill/>
            <a:miter lim="800000"/>
            <a:headEnd/>
            <a:tailEnd/>
          </a:ln>
          <a:effectLst/>
        </p:spPr>
        <p:txBody>
          <a:bodyPr/>
          <a:lstStyle/>
          <a:p>
            <a:pPr>
              <a:defRPr/>
            </a:pPr>
            <a:endParaRPr lang="en-US" dirty="0">
              <a:solidFill>
                <a:schemeClr val="accent1">
                  <a:lumMod val="75000"/>
                </a:schemeClr>
              </a:solidFill>
              <a:cs typeface="B Titr" pitchFamily="2" charset="-78"/>
            </a:endParaRPr>
          </a:p>
        </p:txBody>
      </p:sp>
      <p:sp>
        <p:nvSpPr>
          <p:cNvPr id="43" name="TextBox 42"/>
          <p:cNvSpPr txBox="1"/>
          <p:nvPr userDrawn="1"/>
        </p:nvSpPr>
        <p:spPr>
          <a:xfrm>
            <a:off x="609600" y="4245610"/>
            <a:ext cx="8305800" cy="1938992"/>
          </a:xfrm>
          <a:prstGeom prst="rect">
            <a:avLst/>
          </a:prstGeom>
          <a:noFill/>
        </p:spPr>
        <p:txBody>
          <a:bodyPr wrap="square" rtlCol="0">
            <a:spAutoFit/>
          </a:bodyPr>
          <a:lstStyle/>
          <a:p>
            <a:pPr algn="just" rtl="1"/>
            <a:r>
              <a:rPr lang="fa-IR" sz="2400" b="1" dirty="0" smtClean="0">
                <a:solidFill>
                  <a:schemeClr val="bg1"/>
                </a:solidFill>
                <a:cs typeface="B Nazanin" pitchFamily="2" charset="-78"/>
              </a:rPr>
              <a:t>بارگذاری گردیده که به منظور کمک به یادگیری مطالب اصلی توسط کاربر و نیز روان شدن برگزاری کارگاه ها و سمینارهای آموزشی، طراحی شده که در اختیار علاقه مندان قرار گرفته است. استفاده از این فایل ها ضمن کمک به یادگیری بهتر مخاطبان، برگزاری سمینارها و کارگاه های تخصصی را برای نهادهای ترویجی آسانتر خواهد نمود.</a:t>
            </a:r>
            <a:endParaRPr lang="en-US" sz="2400" b="1" dirty="0">
              <a:solidFill>
                <a:schemeClr val="bg1"/>
              </a:solidFill>
              <a:cs typeface="B Nazanin" pitchFamily="2" charset="-78"/>
            </a:endParaRPr>
          </a:p>
        </p:txBody>
      </p:sp>
      <p:sp>
        <p:nvSpPr>
          <p:cNvPr id="50" name="TextBox 49"/>
          <p:cNvSpPr txBox="1"/>
          <p:nvPr userDrawn="1"/>
        </p:nvSpPr>
        <p:spPr>
          <a:xfrm>
            <a:off x="609600" y="3024966"/>
            <a:ext cx="8229600"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r" rtl="1"/>
            <a:r>
              <a:rPr lang="fa-IR" sz="2400" b="1" dirty="0" smtClean="0">
                <a:solidFill>
                  <a:schemeClr val="bg1"/>
                </a:solidFill>
                <a:cs typeface="B Titr" pitchFamily="2" charset="-78"/>
              </a:rPr>
              <a:t>دوره؛</a:t>
            </a:r>
            <a:br>
              <a:rPr lang="fa-IR" sz="2400" b="1" dirty="0" smtClean="0">
                <a:solidFill>
                  <a:schemeClr val="bg1"/>
                </a:solidFill>
                <a:cs typeface="B Titr" pitchFamily="2" charset="-78"/>
              </a:rPr>
            </a:br>
            <a:r>
              <a:rPr lang="fa-IR" sz="2400" b="1" dirty="0" smtClean="0">
                <a:solidFill>
                  <a:schemeClr val="bg1"/>
                </a:solidFill>
                <a:cs typeface="B Titr" pitchFamily="2" charset="-78"/>
              </a:rPr>
              <a:t>                    		درس؛</a:t>
            </a:r>
            <a:br>
              <a:rPr lang="fa-IR" sz="2400" b="1" dirty="0" smtClean="0">
                <a:solidFill>
                  <a:schemeClr val="bg1"/>
                </a:solidFill>
                <a:cs typeface="B Titr" pitchFamily="2" charset="-78"/>
              </a:rPr>
            </a:br>
            <a:r>
              <a:rPr lang="fa-IR" sz="2400" b="1" dirty="0" smtClean="0">
                <a:solidFill>
                  <a:schemeClr val="bg1"/>
                </a:solidFill>
                <a:cs typeface="B Titr" pitchFamily="2" charset="-78"/>
              </a:rPr>
              <a:t>						جلسه؛</a:t>
            </a:r>
            <a:endParaRPr lang="en-US" sz="2400" b="1" dirty="0">
              <a:solidFill>
                <a:schemeClr val="bg1"/>
              </a:solidFill>
              <a:cs typeface="B Titr" pitchFamily="2" charset="-78"/>
            </a:endParaRPr>
          </a:p>
        </p:txBody>
      </p:sp>
      <p:sp>
        <p:nvSpPr>
          <p:cNvPr id="51" name="TextBox 50"/>
          <p:cNvSpPr txBox="1"/>
          <p:nvPr userDrawn="1"/>
        </p:nvSpPr>
        <p:spPr>
          <a:xfrm>
            <a:off x="609600" y="1066800"/>
            <a:ext cx="8229600" cy="2677656"/>
          </a:xfrm>
          <a:prstGeom prst="rect">
            <a:avLst/>
          </a:prstGeom>
          <a:noFill/>
        </p:spPr>
        <p:txBody>
          <a:bodyPr wrap="square" rtlCol="0">
            <a:spAutoFit/>
          </a:bodyPr>
          <a:lstStyle/>
          <a:p>
            <a:pPr lvl="0" algn="just" rtl="1"/>
            <a:r>
              <a:rPr lang="fa-IR" sz="2400" b="1" dirty="0" smtClean="0">
                <a:solidFill>
                  <a:schemeClr val="bg1"/>
                </a:solidFill>
                <a:cs typeface="B Nazanin" pitchFamily="2" charset="-78"/>
              </a:rPr>
              <a:t>ستاد ویژه توسعه فناوری نانو در راستای تأمین نیاز‌های آموزشی دانش آموزان و دانشجویان مقاطع و رشته‌های مختلف و سایر علاقه مندان به علوم وفناوری نانو اقدام به تدوین سیستم جامع آموزش فناوری نانو نموده است. </a:t>
            </a:r>
            <a:br>
              <a:rPr lang="fa-IR" sz="2400" b="1" dirty="0" smtClean="0">
                <a:solidFill>
                  <a:schemeClr val="bg1"/>
                </a:solidFill>
                <a:cs typeface="B Nazanin" pitchFamily="2" charset="-78"/>
              </a:rPr>
            </a:br>
            <a:r>
              <a:rPr lang="fa-IR" sz="2400" b="1" dirty="0" smtClean="0">
                <a:solidFill>
                  <a:schemeClr val="bg1"/>
                </a:solidFill>
                <a:cs typeface="B Nazanin" pitchFamily="2" charset="-78"/>
              </a:rPr>
              <a:t>فایل حاضر، فایل ارائه مقاله ای است که در سایت آموزش فناوری نانو با جانمایی:</a:t>
            </a:r>
          </a:p>
          <a:p>
            <a:pPr lvl="0" algn="just" rtl="1"/>
            <a:endParaRPr lang="en-US" sz="2400" b="1" dirty="0" smtClean="0">
              <a:solidFill>
                <a:schemeClr val="bg1"/>
              </a:solidFill>
              <a:cs typeface="B Nazanin" pitchFamily="2" charset="-78"/>
            </a:endParaRPr>
          </a:p>
          <a:p>
            <a:pPr algn="just" rtl="1"/>
            <a:endParaRPr lang="en-US" sz="2400" b="1" dirty="0">
              <a:solidFill>
                <a:schemeClr val="bg1"/>
              </a:solidFill>
              <a:cs typeface="B Nazanin" pitchFamily="2" charset="-78"/>
            </a:endParaRPr>
          </a:p>
        </p:txBody>
      </p:sp>
    </p:spTree>
  </p:cSld>
  <p:clrMapOvr>
    <a:masterClrMapping/>
  </p:clrMapOvr>
  <p:transition spd="slow">
    <p:pull dir="l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cs typeface="B Titr" pitchFamily="2" charset="-78"/>
              </a:defRPr>
            </a:lvl1pPr>
          </a:lstStyle>
          <a:p>
            <a:r>
              <a:rPr lang="fa-IR" dirty="0" smtClean="0"/>
              <a:t>عنوان اسلاید</a:t>
            </a:r>
            <a:endParaRPr lang="en-US" dirty="0"/>
          </a:p>
        </p:txBody>
      </p:sp>
      <p:sp>
        <p:nvSpPr>
          <p:cNvPr id="4" name="Rectangle 6"/>
          <p:cNvSpPr>
            <a:spLocks noGrp="1" noChangeArrowheads="1"/>
          </p:cNvSpPr>
          <p:nvPr>
            <p:ph type="sldNum" sz="quarter" idx="10"/>
          </p:nvPr>
        </p:nvSpPr>
        <p:spPr>
          <a:xfrm>
            <a:off x="8610600" y="6051332"/>
            <a:ext cx="533400" cy="457200"/>
          </a:xfrm>
        </p:spPr>
        <p:txBody>
          <a:bodyPr/>
          <a:lstStyle>
            <a:lvl1pPr algn="ctr" rtl="1">
              <a:defRPr>
                <a:cs typeface="B Yekan" pitchFamily="2" charset="-78"/>
              </a:defRPr>
            </a:lvl1pPr>
          </a:lstStyle>
          <a:p>
            <a:pPr>
              <a:defRPr/>
            </a:pPr>
            <a:fld id="{49B0553E-AA25-4EF8-B191-2C07F622213B}" type="slidenum">
              <a:rPr lang="en-US" smtClean="0"/>
              <a:pPr>
                <a:defRPr/>
              </a:pPr>
              <a:t>‹#›</a:t>
            </a:fld>
            <a:endParaRPr lang="en-US" dirty="0"/>
          </a:p>
        </p:txBody>
      </p:sp>
      <p:sp>
        <p:nvSpPr>
          <p:cNvPr id="7" name="Text Placeholder 5"/>
          <p:cNvSpPr>
            <a:spLocks noGrp="1"/>
          </p:cNvSpPr>
          <p:nvPr>
            <p:ph type="body" sz="quarter" idx="11" hasCustomPrompt="1"/>
          </p:nvPr>
        </p:nvSpPr>
        <p:spPr>
          <a:xfrm>
            <a:off x="228600" y="1524000"/>
            <a:ext cx="8077200" cy="4953000"/>
          </a:xfrm>
        </p:spPr>
        <p:txBody>
          <a:bodyPr/>
          <a:lstStyle>
            <a:lvl1pPr algn="just">
              <a:defRPr sz="2000">
                <a:solidFill>
                  <a:schemeClr val="accent1">
                    <a:lumMod val="25000"/>
                  </a:schemeClr>
                </a:solidFill>
                <a:cs typeface="B Nazanin" pitchFamily="2" charset="-78"/>
              </a:defRPr>
            </a:lvl1pPr>
            <a:lvl2pPr algn="just">
              <a:defRPr sz="2000">
                <a:solidFill>
                  <a:schemeClr val="accent1">
                    <a:lumMod val="50000"/>
                  </a:schemeClr>
                </a:solidFill>
                <a:cs typeface="B Nazanin" pitchFamily="2" charset="-78"/>
              </a:defRPr>
            </a:lvl2pPr>
            <a:lvl3pPr algn="just">
              <a:defRPr sz="2000">
                <a:solidFill>
                  <a:schemeClr val="accent1">
                    <a:lumMod val="50000"/>
                  </a:schemeClr>
                </a:solidFill>
                <a:cs typeface="B Nazanin" pitchFamily="2" charset="-78"/>
              </a:defRPr>
            </a:lvl3pPr>
            <a:lvl4pPr algn="just">
              <a:defRPr sz="2000">
                <a:solidFill>
                  <a:schemeClr val="accent1">
                    <a:lumMod val="50000"/>
                  </a:schemeClr>
                </a:solidFill>
                <a:cs typeface="B Yekan" pitchFamily="2" charset="-78"/>
              </a:defRPr>
            </a:lvl4pPr>
            <a:lvl5pPr algn="just">
              <a:defRPr sz="2000">
                <a:solidFill>
                  <a:schemeClr val="accent1">
                    <a:lumMod val="50000"/>
                  </a:schemeClr>
                </a:solidFill>
                <a:cs typeface="B Yekan" pitchFamily="2" charset="-78"/>
              </a:defRPr>
            </a:lvl5pPr>
          </a:lstStyle>
          <a:p>
            <a:pPr lvl="0"/>
            <a:r>
              <a:rPr lang="fa-IR" dirty="0" smtClean="0"/>
              <a:t>متن</a:t>
            </a:r>
            <a:endParaRPr lang="en-US" dirty="0" smtClean="0"/>
          </a:p>
          <a:p>
            <a:pPr lvl="1"/>
            <a:r>
              <a:rPr lang="fa-IR" dirty="0" smtClean="0"/>
              <a:t>متن</a:t>
            </a:r>
            <a:endParaRPr lang="en-US" dirty="0" smtClean="0"/>
          </a:p>
          <a:p>
            <a:pPr lvl="2"/>
            <a:r>
              <a:rPr lang="fa-IR" dirty="0" smtClean="0"/>
              <a:t>متن</a:t>
            </a:r>
            <a:endParaRPr lang="en-US" dirty="0" smtClean="0"/>
          </a:p>
        </p:txBody>
      </p:sp>
    </p:spTree>
  </p:cSld>
  <p:clrMapOvr>
    <a:masterClrMapping/>
  </p:clrMapOvr>
  <p:transition spd="slow">
    <p:pull dir="l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Picture Placeholder 5"/>
          <p:cNvSpPr>
            <a:spLocks noGrp="1" noChangeAspect="1"/>
          </p:cNvSpPr>
          <p:nvPr>
            <p:ph type="pic" sz="quarter" idx="11" hasCustomPrompt="1"/>
          </p:nvPr>
        </p:nvSpPr>
        <p:spPr>
          <a:xfrm>
            <a:off x="419100" y="1498601"/>
            <a:ext cx="7779448" cy="4862155"/>
          </a:xfrm>
          <a:solidFill>
            <a:schemeClr val="bg1"/>
          </a:solidFill>
          <a:ln w="76200">
            <a:solidFill>
              <a:srgbClr val="9FE6FF"/>
            </a:solidFill>
          </a:ln>
        </p:spPr>
        <p:style>
          <a:lnRef idx="3">
            <a:schemeClr val="lt1"/>
          </a:lnRef>
          <a:fillRef idx="1">
            <a:schemeClr val="accent1"/>
          </a:fillRef>
          <a:effectRef idx="1">
            <a:schemeClr val="accent1"/>
          </a:effectRef>
          <a:fontRef idx="none"/>
        </p:style>
        <p:txBody>
          <a:bodyPr/>
          <a:lstStyle>
            <a:lvl1pPr>
              <a:buNone/>
              <a:defRPr baseline="0">
                <a:cs typeface="B Nazanin" pitchFamily="2" charset="-78"/>
              </a:defRPr>
            </a:lvl1pPr>
          </a:lstStyle>
          <a:p>
            <a:r>
              <a:rPr lang="fa-IR" dirty="0" smtClean="0"/>
              <a:t>تصویر یا نمودار</a:t>
            </a:r>
            <a:endParaRPr lang="en-US" dirty="0"/>
          </a:p>
        </p:txBody>
      </p:sp>
      <p:sp>
        <p:nvSpPr>
          <p:cNvPr id="2" name="Title 1"/>
          <p:cNvSpPr>
            <a:spLocks noGrp="1"/>
          </p:cNvSpPr>
          <p:nvPr>
            <p:ph type="title" hasCustomPrompt="1"/>
          </p:nvPr>
        </p:nvSpPr>
        <p:spPr/>
        <p:txBody>
          <a:bodyPr/>
          <a:lstStyle>
            <a:lvl1pPr>
              <a:defRPr lang="en-US" sz="3600" b="1" baseline="0" dirty="0">
                <a:solidFill>
                  <a:schemeClr val="accent1">
                    <a:lumMod val="50000"/>
                  </a:schemeClr>
                </a:solidFill>
                <a:effectLst/>
                <a:latin typeface="+mj-lt"/>
                <a:ea typeface="+mj-ea"/>
                <a:cs typeface="B Titr" pitchFamily="2" charset="-78"/>
              </a:defRPr>
            </a:lvl1pPr>
          </a:lstStyle>
          <a:p>
            <a:r>
              <a:rPr lang="fa-IR" dirty="0" smtClean="0"/>
              <a:t>عنوان شکل یا تصویر</a:t>
            </a:r>
            <a:endParaRPr lang="en-US" dirty="0"/>
          </a:p>
        </p:txBody>
      </p:sp>
      <p:sp>
        <p:nvSpPr>
          <p:cNvPr id="4" name="Rectangle 6"/>
          <p:cNvSpPr>
            <a:spLocks noGrp="1" noChangeArrowheads="1"/>
          </p:cNvSpPr>
          <p:nvPr>
            <p:ph type="sldNum" sz="quarter" idx="10"/>
          </p:nvPr>
        </p:nvSpPr>
        <p:spPr>
          <a:xfrm>
            <a:off x="8610600" y="6051332"/>
            <a:ext cx="533400" cy="457200"/>
          </a:xfrm>
        </p:spPr>
        <p:txBody>
          <a:bodyPr/>
          <a:lstStyle>
            <a:lvl1pPr algn="ctr" rtl="1">
              <a:defRPr>
                <a:cs typeface="B Yekan" pitchFamily="2" charset="-78"/>
              </a:defRPr>
            </a:lvl1pPr>
          </a:lstStyle>
          <a:p>
            <a:pPr>
              <a:defRPr/>
            </a:pPr>
            <a:fld id="{49B0553E-AA25-4EF8-B191-2C07F622213B}" type="slidenum">
              <a:rPr lang="en-US" smtClean="0"/>
              <a:pPr>
                <a:defRPr/>
              </a:pPr>
              <a:t>‹#›</a:t>
            </a:fld>
            <a:endParaRPr lang="en-US" dirty="0"/>
          </a:p>
        </p:txBody>
      </p:sp>
    </p:spTree>
  </p:cSld>
  <p:clrMapOvr>
    <a:masterClrMapping/>
  </p:clrMapOvr>
  <p:transition spd="slow">
    <p:pull dir="l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r" rtl="1" eaLnBrk="0" fontAlgn="base" hangingPunct="0">
              <a:spcBef>
                <a:spcPct val="0"/>
              </a:spcBef>
              <a:spcAft>
                <a:spcPct val="0"/>
              </a:spcAft>
              <a:defRPr lang="en-US" sz="3600" b="1" baseline="0" dirty="0">
                <a:solidFill>
                  <a:schemeClr val="accent1">
                    <a:lumMod val="50000"/>
                  </a:schemeClr>
                </a:solidFill>
                <a:effectLst/>
                <a:latin typeface="+mj-lt"/>
                <a:ea typeface="+mj-ea"/>
                <a:cs typeface="B Titr" pitchFamily="2" charset="-78"/>
              </a:defRPr>
            </a:lvl1pPr>
          </a:lstStyle>
          <a:p>
            <a:r>
              <a:rPr lang="fa-IR" dirty="0" smtClean="0"/>
              <a:t>عنوان ویدیو</a:t>
            </a:r>
            <a:endParaRPr lang="en-US" dirty="0"/>
          </a:p>
        </p:txBody>
      </p:sp>
      <p:sp>
        <p:nvSpPr>
          <p:cNvPr id="4" name="Rectangle 6"/>
          <p:cNvSpPr>
            <a:spLocks noGrp="1" noChangeArrowheads="1"/>
          </p:cNvSpPr>
          <p:nvPr>
            <p:ph type="sldNum" sz="quarter" idx="10"/>
          </p:nvPr>
        </p:nvSpPr>
        <p:spPr>
          <a:xfrm>
            <a:off x="8610600" y="6051332"/>
            <a:ext cx="533400" cy="457200"/>
          </a:xfrm>
        </p:spPr>
        <p:txBody>
          <a:bodyPr/>
          <a:lstStyle>
            <a:lvl1pPr algn="ctr" rtl="1">
              <a:defRPr>
                <a:cs typeface="B Yekan" pitchFamily="2" charset="-78"/>
              </a:defRPr>
            </a:lvl1pPr>
          </a:lstStyle>
          <a:p>
            <a:pPr>
              <a:defRPr/>
            </a:pPr>
            <a:fld id="{49B0553E-AA25-4EF8-B191-2C07F622213B}" type="slidenum">
              <a:rPr lang="en-US" smtClean="0"/>
              <a:pPr>
                <a:defRPr/>
              </a:pPr>
              <a:t>‹#›</a:t>
            </a:fld>
            <a:endParaRPr lang="en-US" dirty="0"/>
          </a:p>
        </p:txBody>
      </p:sp>
      <p:sp>
        <p:nvSpPr>
          <p:cNvPr id="7" name="Media Placeholder 6"/>
          <p:cNvSpPr>
            <a:spLocks noGrp="1"/>
          </p:cNvSpPr>
          <p:nvPr>
            <p:ph type="media" sz="quarter" idx="11" hasCustomPrompt="1"/>
          </p:nvPr>
        </p:nvSpPr>
        <p:spPr>
          <a:xfrm>
            <a:off x="277504" y="1600200"/>
            <a:ext cx="8046720" cy="4800600"/>
          </a:xfrm>
        </p:spPr>
        <p:txBody>
          <a:bodyPr/>
          <a:lstStyle>
            <a:lvl1pPr>
              <a:buNone/>
              <a:defRPr baseline="0">
                <a:cs typeface="B Nazanin" pitchFamily="2" charset="-78"/>
              </a:defRPr>
            </a:lvl1pPr>
          </a:lstStyle>
          <a:p>
            <a:r>
              <a:rPr lang="fa-IR" dirty="0" smtClean="0"/>
              <a:t>فایل ویدیویی</a:t>
            </a:r>
            <a:endParaRPr lang="en-US" dirty="0"/>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r" rtl="1" eaLnBrk="0" fontAlgn="base" hangingPunct="0">
              <a:spcBef>
                <a:spcPct val="0"/>
              </a:spcBef>
              <a:spcAft>
                <a:spcPct val="0"/>
              </a:spcAft>
              <a:defRPr lang="en-US" sz="3600" b="1" baseline="0" dirty="0">
                <a:solidFill>
                  <a:schemeClr val="accent1">
                    <a:lumMod val="50000"/>
                  </a:schemeClr>
                </a:solidFill>
                <a:effectLst/>
                <a:latin typeface="+mj-lt"/>
                <a:ea typeface="+mj-ea"/>
                <a:cs typeface="B Titr" pitchFamily="2" charset="-78"/>
              </a:defRPr>
            </a:lvl1pPr>
          </a:lstStyle>
          <a:p>
            <a:r>
              <a:rPr lang="fa-IR" dirty="0" smtClean="0"/>
              <a:t>عنوان نمودار</a:t>
            </a:r>
            <a:endParaRPr lang="en-US" dirty="0"/>
          </a:p>
        </p:txBody>
      </p:sp>
      <p:sp>
        <p:nvSpPr>
          <p:cNvPr id="4" name="Rectangle 6"/>
          <p:cNvSpPr>
            <a:spLocks noGrp="1" noChangeArrowheads="1"/>
          </p:cNvSpPr>
          <p:nvPr>
            <p:ph type="sldNum" sz="quarter" idx="10"/>
          </p:nvPr>
        </p:nvSpPr>
        <p:spPr>
          <a:xfrm>
            <a:off x="8610600" y="6051332"/>
            <a:ext cx="533400" cy="457200"/>
          </a:xfrm>
        </p:spPr>
        <p:txBody>
          <a:bodyPr/>
          <a:lstStyle>
            <a:lvl1pPr algn="ctr" rtl="1">
              <a:defRPr>
                <a:cs typeface="B Yekan" pitchFamily="2" charset="-78"/>
              </a:defRPr>
            </a:lvl1pPr>
          </a:lstStyle>
          <a:p>
            <a:pPr>
              <a:defRPr/>
            </a:pPr>
            <a:fld id="{49B0553E-AA25-4EF8-B191-2C07F622213B}" type="slidenum">
              <a:rPr lang="en-US" smtClean="0"/>
              <a:pPr>
                <a:defRPr/>
              </a:pPr>
              <a:t>‹#›</a:t>
            </a:fld>
            <a:endParaRPr lang="en-US" dirty="0"/>
          </a:p>
        </p:txBody>
      </p:sp>
      <p:sp>
        <p:nvSpPr>
          <p:cNvPr id="8" name="Chart Placeholder 5"/>
          <p:cNvSpPr>
            <a:spLocks noGrp="1"/>
          </p:cNvSpPr>
          <p:nvPr>
            <p:ph type="chart" sz="quarter" idx="12" hasCustomPrompt="1"/>
          </p:nvPr>
        </p:nvSpPr>
        <p:spPr>
          <a:xfrm>
            <a:off x="304800" y="1524000"/>
            <a:ext cx="8001000" cy="4953000"/>
          </a:xfrm>
          <a:noFill/>
        </p:spPr>
        <p:txBody>
          <a:bodyPr/>
          <a:lstStyle>
            <a:lvl1pPr>
              <a:defRPr>
                <a:cs typeface="B Nazanin" pitchFamily="2" charset="-78"/>
              </a:defRPr>
            </a:lvl1pPr>
          </a:lstStyle>
          <a:p>
            <a:r>
              <a:rPr lang="fa-IR" dirty="0" smtClean="0"/>
              <a:t>نمودار</a:t>
            </a:r>
            <a:endParaRPr lang="en-US" dirty="0"/>
          </a:p>
        </p:txBody>
      </p:sp>
    </p:spTree>
  </p:cSld>
  <p:clrMapOvr>
    <a:masterClrMapping/>
  </p:clrMapOvr>
  <p:transition spd="slow">
    <p:pull dir="l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r" rtl="1" eaLnBrk="0" fontAlgn="base" hangingPunct="0">
              <a:spcBef>
                <a:spcPct val="0"/>
              </a:spcBef>
              <a:spcAft>
                <a:spcPct val="0"/>
              </a:spcAft>
              <a:defRPr lang="en-US" sz="3600" b="1" baseline="0" dirty="0">
                <a:solidFill>
                  <a:schemeClr val="accent1">
                    <a:lumMod val="50000"/>
                  </a:schemeClr>
                </a:solidFill>
                <a:effectLst/>
                <a:latin typeface="+mj-lt"/>
                <a:ea typeface="+mj-ea"/>
                <a:cs typeface="B Titr" pitchFamily="2" charset="-78"/>
              </a:defRPr>
            </a:lvl1pPr>
          </a:lstStyle>
          <a:p>
            <a:r>
              <a:rPr lang="fa-IR" dirty="0" smtClean="0"/>
              <a:t>عنوان جدول</a:t>
            </a:r>
            <a:endParaRPr lang="en-US" dirty="0"/>
          </a:p>
        </p:txBody>
      </p:sp>
      <p:sp>
        <p:nvSpPr>
          <p:cNvPr id="4" name="Rectangle 6"/>
          <p:cNvSpPr>
            <a:spLocks noGrp="1" noChangeArrowheads="1"/>
          </p:cNvSpPr>
          <p:nvPr>
            <p:ph type="sldNum" sz="quarter" idx="10"/>
          </p:nvPr>
        </p:nvSpPr>
        <p:spPr>
          <a:xfrm>
            <a:off x="8610600" y="6051332"/>
            <a:ext cx="533400" cy="457200"/>
          </a:xfrm>
        </p:spPr>
        <p:txBody>
          <a:bodyPr/>
          <a:lstStyle>
            <a:lvl1pPr algn="ctr" rtl="1">
              <a:defRPr>
                <a:cs typeface="B Yekan" pitchFamily="2" charset="-78"/>
              </a:defRPr>
            </a:lvl1pPr>
          </a:lstStyle>
          <a:p>
            <a:pPr>
              <a:defRPr/>
            </a:pPr>
            <a:fld id="{49B0553E-AA25-4EF8-B191-2C07F622213B}" type="slidenum">
              <a:rPr lang="en-US" smtClean="0"/>
              <a:pPr>
                <a:defRPr/>
              </a:pPr>
              <a:t>‹#›</a:t>
            </a:fld>
            <a:endParaRPr lang="en-US" dirty="0"/>
          </a:p>
        </p:txBody>
      </p:sp>
      <p:sp>
        <p:nvSpPr>
          <p:cNvPr id="12" name="Table Placeholder 10"/>
          <p:cNvSpPr>
            <a:spLocks noGrp="1"/>
          </p:cNvSpPr>
          <p:nvPr>
            <p:ph type="tbl" sz="quarter" idx="13" hasCustomPrompt="1"/>
          </p:nvPr>
        </p:nvSpPr>
        <p:spPr>
          <a:xfrm>
            <a:off x="304800" y="1600200"/>
            <a:ext cx="8001000" cy="4876800"/>
          </a:xfrm>
        </p:spPr>
        <p:txBody>
          <a:bodyPr/>
          <a:lstStyle>
            <a:lvl1pPr>
              <a:defRPr>
                <a:cs typeface="B Nazanin" pitchFamily="2" charset="-78"/>
              </a:defRPr>
            </a:lvl1pPr>
          </a:lstStyle>
          <a:p>
            <a:r>
              <a:rPr lang="fa-IR" dirty="0" smtClean="0"/>
              <a:t>جدول</a:t>
            </a:r>
            <a:endParaRPr lang="en-US" dirty="0"/>
          </a:p>
        </p:txBody>
      </p:sp>
    </p:spTree>
  </p:cSld>
  <p:clrMapOvr>
    <a:masterClrMapping/>
  </p:clrMapOvr>
  <p:transition spd="slow">
    <p:pull dir="l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mosharekat">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0" y="0"/>
            <a:ext cx="9144000" cy="1295400"/>
          </a:xfrm>
          <a:prstGeom prst="rect">
            <a:avLst/>
          </a:prstGeom>
          <a:solidFill>
            <a:srgbClr val="EC6E06"/>
          </a:solidFill>
          <a:ln w="9525">
            <a:noFill/>
            <a:miter lim="800000"/>
            <a:headEnd/>
            <a:tailEnd/>
          </a:ln>
          <a:effectLst/>
        </p:spPr>
        <p:txBody>
          <a:bodyPr/>
          <a:lstStyle/>
          <a:p>
            <a:pPr algn="ctr" rtl="1">
              <a:lnSpc>
                <a:spcPct val="200000"/>
              </a:lnSpc>
              <a:defRPr/>
            </a:pPr>
            <a:r>
              <a:rPr lang="fa-IR" dirty="0" smtClean="0">
                <a:solidFill>
                  <a:schemeClr val="bg1"/>
                </a:solidFill>
                <a:cs typeface="B Titr" pitchFamily="2" charset="-78"/>
              </a:rPr>
              <a:t>مشارکت در توسعه سیستم جامع آموزش فناوری نانو</a:t>
            </a:r>
            <a:endParaRPr lang="en-US" dirty="0">
              <a:solidFill>
                <a:schemeClr val="bg1"/>
              </a:solidFill>
              <a:cs typeface="B Titr" pitchFamily="2" charset="-78"/>
            </a:endParaRPr>
          </a:p>
        </p:txBody>
      </p:sp>
      <p:pic>
        <p:nvPicPr>
          <p:cNvPr id="1026" name="Picture 2" descr="C:\Users\Asadi\Desktop\sriped-BG.jpg"/>
          <p:cNvPicPr>
            <a:picLocks noChangeAspect="1" noChangeArrowheads="1"/>
          </p:cNvPicPr>
          <p:nvPr userDrawn="1"/>
        </p:nvPicPr>
        <p:blipFill>
          <a:blip r:embed="rId2" cstate="print"/>
          <a:srcRect l="15573" r="36511" b="76042"/>
          <a:stretch>
            <a:fillRect/>
          </a:stretch>
        </p:blipFill>
        <p:spPr bwMode="auto">
          <a:xfrm>
            <a:off x="0" y="3810000"/>
            <a:ext cx="9144000" cy="3048000"/>
          </a:xfrm>
          <a:prstGeom prst="rect">
            <a:avLst/>
          </a:prstGeom>
          <a:noFill/>
        </p:spPr>
      </p:pic>
      <p:sp>
        <p:nvSpPr>
          <p:cNvPr id="24" name="Rectangle 15"/>
          <p:cNvSpPr txBox="1">
            <a:spLocks noChangeArrowheads="1"/>
          </p:cNvSpPr>
          <p:nvPr userDrawn="1"/>
        </p:nvSpPr>
        <p:spPr bwMode="auto">
          <a:xfrm>
            <a:off x="5791201" y="6096001"/>
            <a:ext cx="3089580" cy="4037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165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rPr>
              <a:t>ستاد ویژه توسعه فناوری نانو</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165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rPr>
              <a:t>کارگروه ترویج و فرهنگ سازی عمومی</a:t>
            </a:r>
            <a:endParaRPr kumimoji="0" lang="en-US" sz="165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endParaRPr>
          </a:p>
        </p:txBody>
      </p:sp>
      <p:sp>
        <p:nvSpPr>
          <p:cNvPr id="30" name="Rectangle 29"/>
          <p:cNvSpPr>
            <a:spLocks noChangeArrowheads="1"/>
          </p:cNvSpPr>
          <p:nvPr userDrawn="1"/>
        </p:nvSpPr>
        <p:spPr bwMode="auto">
          <a:xfrm>
            <a:off x="0" y="1295400"/>
            <a:ext cx="9144000" cy="4419600"/>
          </a:xfrm>
          <a:prstGeom prst="rect">
            <a:avLst/>
          </a:prstGeom>
          <a:solidFill>
            <a:schemeClr val="bg2">
              <a:lumMod val="50000"/>
            </a:schemeClr>
          </a:solidFill>
          <a:ln w="9525">
            <a:noFill/>
            <a:miter lim="800000"/>
            <a:headEnd/>
            <a:tailEnd/>
          </a:ln>
          <a:effectLst/>
        </p:spPr>
        <p:txBody>
          <a:bodyPr/>
          <a:lstStyle/>
          <a:p>
            <a:pPr>
              <a:defRPr/>
            </a:pPr>
            <a:endParaRPr lang="en-US" dirty="0">
              <a:solidFill>
                <a:schemeClr val="accent1">
                  <a:lumMod val="75000"/>
                </a:schemeClr>
              </a:solidFill>
              <a:cs typeface="B Titr" pitchFamily="2" charset="-78"/>
            </a:endParaRPr>
          </a:p>
        </p:txBody>
      </p:sp>
      <p:sp>
        <p:nvSpPr>
          <p:cNvPr id="51" name="TextBox 50"/>
          <p:cNvSpPr txBox="1"/>
          <p:nvPr userDrawn="1"/>
        </p:nvSpPr>
        <p:spPr>
          <a:xfrm>
            <a:off x="533400" y="1695271"/>
            <a:ext cx="8229600" cy="3046988"/>
          </a:xfrm>
          <a:prstGeom prst="rect">
            <a:avLst/>
          </a:prstGeom>
          <a:noFill/>
        </p:spPr>
        <p:txBody>
          <a:bodyPr wrap="square" rtlCol="0">
            <a:spAutoFit/>
          </a:bodyPr>
          <a:lstStyle/>
          <a:p>
            <a:pPr lvl="0" algn="just" rtl="1"/>
            <a:r>
              <a:rPr lang="fa-IR" sz="2400" b="1" dirty="0" smtClean="0">
                <a:solidFill>
                  <a:schemeClr val="bg1"/>
                </a:solidFill>
                <a:cs typeface="B Nazanin" pitchFamily="2" charset="-78"/>
              </a:rPr>
              <a:t>سیستم</a:t>
            </a:r>
            <a:r>
              <a:rPr lang="fa-IR" sz="2400" b="1" baseline="0" dirty="0" smtClean="0">
                <a:solidFill>
                  <a:schemeClr val="bg1"/>
                </a:solidFill>
                <a:cs typeface="B Nazanin" pitchFamily="2" charset="-78"/>
              </a:rPr>
              <a:t> جامع آموزش فناوری نانو با مشارکت دانشجویان و علاقه مندان در مقاطع دکتری وکارشناسی ارشد گرایش های مختلف فناوری نانو و سایر رشته های مرتبط با این فناوری نوین در حال توسعه است. لذا از تمامی اساتید، دانشجویان، متخصصین و علاقه مندان تقاضا می گردد نظرات، پیشنهادات و انتقادات خود را به منظور توسعه هر چه بهتر این سیستم با سایت آموزش فناوری نانو در میان بگذارند.</a:t>
            </a:r>
            <a:endParaRPr lang="fa-IR" sz="2400" b="1" dirty="0" smtClean="0">
              <a:solidFill>
                <a:schemeClr val="bg1"/>
              </a:solidFill>
              <a:cs typeface="B Nazanin" pitchFamily="2" charset="-78"/>
            </a:endParaRPr>
          </a:p>
          <a:p>
            <a:pPr lvl="0" algn="just" rtl="1"/>
            <a:endParaRPr lang="en-US" sz="2400" b="1" dirty="0" smtClean="0">
              <a:solidFill>
                <a:schemeClr val="bg1"/>
              </a:solidFill>
              <a:cs typeface="B Nazanin" pitchFamily="2" charset="-78"/>
            </a:endParaRPr>
          </a:p>
          <a:p>
            <a:pPr algn="just" rtl="1"/>
            <a:endParaRPr lang="en-US" sz="2400" b="1" dirty="0">
              <a:solidFill>
                <a:schemeClr val="bg1"/>
              </a:solidFill>
              <a:cs typeface="B Nazanin" pitchFamily="2" charset="-78"/>
            </a:endParaRPr>
          </a:p>
        </p:txBody>
      </p:sp>
      <p:grpSp>
        <p:nvGrpSpPr>
          <p:cNvPr id="14" name="Group 13"/>
          <p:cNvGrpSpPr/>
          <p:nvPr userDrawn="1"/>
        </p:nvGrpSpPr>
        <p:grpSpPr>
          <a:xfrm>
            <a:off x="292100" y="5791200"/>
            <a:ext cx="3048000" cy="990600"/>
            <a:chOff x="152400" y="5867400"/>
            <a:chExt cx="3048000" cy="990600"/>
          </a:xfrm>
        </p:grpSpPr>
        <p:sp>
          <p:nvSpPr>
            <p:cNvPr id="15" name="Rounded Rectangle 14"/>
            <p:cNvSpPr/>
            <p:nvPr userDrawn="1"/>
          </p:nvSpPr>
          <p:spPr bwMode="auto">
            <a:xfrm>
              <a:off x="152400" y="6223000"/>
              <a:ext cx="3048000" cy="381000"/>
            </a:xfrm>
            <a:prstGeom prst="roundRect">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17" name="Rectangle 15"/>
            <p:cNvSpPr txBox="1">
              <a:spLocks noChangeArrowheads="1"/>
            </p:cNvSpPr>
            <p:nvPr userDrawn="1"/>
          </p:nvSpPr>
          <p:spPr bwMode="auto">
            <a:xfrm>
              <a:off x="1066800" y="6172200"/>
              <a:ext cx="1905000" cy="4799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000" b="0" i="0" u="none" strike="noStrike" kern="100" cap="none" spc="110" normalizeH="0" baseline="0" noProof="0" dirty="0" smtClean="0">
                  <a:ln>
                    <a:noFill/>
                  </a:ln>
                  <a:solidFill>
                    <a:schemeClr val="bg2">
                      <a:lumMod val="50000"/>
                    </a:schemeClr>
                  </a:solidFill>
                  <a:effectLst/>
                  <a:uLnTx/>
                  <a:uFillTx/>
                  <a:latin typeface="ITC Avant Garde Gothic" pitchFamily="34" charset="0"/>
                  <a:ea typeface="+mj-ea"/>
                  <a:cs typeface="B Yekan" pitchFamily="2" charset="-78"/>
                </a:rPr>
                <a:t>Edu@nano.ir</a:t>
              </a:r>
            </a:p>
          </p:txBody>
        </p:sp>
        <p:pic>
          <p:nvPicPr>
            <p:cNvPr id="19" name="Picture 2" descr="E:\Web &amp; Graphic\Graphic\Icons\PNG\128x128\envelope.png"/>
            <p:cNvPicPr>
              <a:picLocks noChangeAspect="1" noChangeArrowheads="1"/>
            </p:cNvPicPr>
            <p:nvPr userDrawn="1"/>
          </p:nvPicPr>
          <p:blipFill>
            <a:blip r:embed="rId3" cstate="print"/>
            <a:srcRect/>
            <a:stretch>
              <a:fillRect/>
            </a:stretch>
          </p:blipFill>
          <p:spPr bwMode="auto">
            <a:xfrm>
              <a:off x="152400" y="5867400"/>
              <a:ext cx="990600" cy="990600"/>
            </a:xfrm>
            <a:prstGeom prst="rect">
              <a:avLst/>
            </a:prstGeom>
            <a:noFill/>
          </p:spPr>
        </p:pic>
      </p:gr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Final">
    <p:spTree>
      <p:nvGrpSpPr>
        <p:cNvPr id="1" name=""/>
        <p:cNvGrpSpPr/>
        <p:nvPr/>
      </p:nvGrpSpPr>
      <p:grpSpPr>
        <a:xfrm>
          <a:off x="0" y="0"/>
          <a:ext cx="0" cy="0"/>
          <a:chOff x="0" y="0"/>
          <a:chExt cx="0" cy="0"/>
        </a:xfrm>
      </p:grpSpPr>
      <p:pic>
        <p:nvPicPr>
          <p:cNvPr id="1026" name="Picture 2" descr="C:\Users\Asadi\Desktop\sriped-BG.jpg"/>
          <p:cNvPicPr>
            <a:picLocks noChangeAspect="1" noChangeArrowheads="1"/>
          </p:cNvPicPr>
          <p:nvPr userDrawn="1"/>
        </p:nvPicPr>
        <p:blipFill>
          <a:blip r:embed="rId2" cstate="print"/>
          <a:srcRect l="15573" r="36511" b="76042"/>
          <a:stretch>
            <a:fillRect/>
          </a:stretch>
        </p:blipFill>
        <p:spPr bwMode="auto">
          <a:xfrm>
            <a:off x="0" y="3810000"/>
            <a:ext cx="9144000" cy="3048000"/>
          </a:xfrm>
          <a:prstGeom prst="rect">
            <a:avLst/>
          </a:prstGeom>
          <a:noFill/>
        </p:spPr>
      </p:pic>
      <p:sp>
        <p:nvSpPr>
          <p:cNvPr id="10" name="Rectangle 9"/>
          <p:cNvSpPr>
            <a:spLocks noChangeArrowheads="1"/>
          </p:cNvSpPr>
          <p:nvPr userDrawn="1"/>
        </p:nvSpPr>
        <p:spPr bwMode="auto">
          <a:xfrm>
            <a:off x="0" y="0"/>
            <a:ext cx="9144000" cy="5257800"/>
          </a:xfrm>
          <a:prstGeom prst="rect">
            <a:avLst/>
          </a:prstGeom>
          <a:solidFill>
            <a:srgbClr val="EC6E06"/>
          </a:solidFill>
          <a:ln w="9525">
            <a:noFill/>
            <a:miter lim="800000"/>
            <a:headEnd/>
            <a:tailEnd/>
          </a:ln>
          <a:effectLst/>
        </p:spPr>
        <p:txBody>
          <a:bodyPr/>
          <a:lstStyle/>
          <a:p>
            <a:pPr>
              <a:defRPr/>
            </a:pPr>
            <a:endParaRPr lang="en-US" dirty="0">
              <a:solidFill>
                <a:schemeClr val="accent1">
                  <a:lumMod val="75000"/>
                </a:schemeClr>
              </a:solidFill>
            </a:endParaRPr>
          </a:p>
        </p:txBody>
      </p:sp>
      <p:grpSp>
        <p:nvGrpSpPr>
          <p:cNvPr id="36" name="Group 35"/>
          <p:cNvGrpSpPr/>
          <p:nvPr userDrawn="1"/>
        </p:nvGrpSpPr>
        <p:grpSpPr>
          <a:xfrm>
            <a:off x="292100" y="5829300"/>
            <a:ext cx="3048000" cy="990600"/>
            <a:chOff x="152400" y="5867400"/>
            <a:chExt cx="3048000" cy="990600"/>
          </a:xfrm>
        </p:grpSpPr>
        <p:sp>
          <p:nvSpPr>
            <p:cNvPr id="17" name="Rounded Rectangle 16"/>
            <p:cNvSpPr/>
            <p:nvPr userDrawn="1"/>
          </p:nvSpPr>
          <p:spPr bwMode="auto">
            <a:xfrm>
              <a:off x="152400" y="6223000"/>
              <a:ext cx="3048000" cy="381000"/>
            </a:xfrm>
            <a:prstGeom prst="roundRect">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18" name="Rectangle 15"/>
            <p:cNvSpPr txBox="1">
              <a:spLocks noChangeArrowheads="1"/>
            </p:cNvSpPr>
            <p:nvPr userDrawn="1"/>
          </p:nvSpPr>
          <p:spPr bwMode="auto">
            <a:xfrm>
              <a:off x="1066800" y="6172200"/>
              <a:ext cx="1905000" cy="4799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000" b="0" i="0" u="none" strike="noStrike" kern="100" cap="none" spc="110" normalizeH="0" baseline="0" noProof="0" dirty="0" smtClean="0">
                  <a:ln>
                    <a:noFill/>
                  </a:ln>
                  <a:solidFill>
                    <a:schemeClr val="bg2">
                      <a:lumMod val="50000"/>
                    </a:schemeClr>
                  </a:solidFill>
                  <a:effectLst/>
                  <a:uLnTx/>
                  <a:uFillTx/>
                  <a:latin typeface="ITC Avant Garde Gothic" pitchFamily="34" charset="0"/>
                  <a:ea typeface="+mj-ea"/>
                  <a:cs typeface="B Yekan" pitchFamily="2" charset="-78"/>
                </a:rPr>
                <a:t>Edu@nano.ir</a:t>
              </a:r>
            </a:p>
          </p:txBody>
        </p:sp>
        <p:pic>
          <p:nvPicPr>
            <p:cNvPr id="15" name="Picture 2" descr="E:\Web &amp; Graphic\Graphic\Icons\PNG\128x128\envelope.png"/>
            <p:cNvPicPr>
              <a:picLocks noChangeAspect="1" noChangeArrowheads="1"/>
            </p:cNvPicPr>
            <p:nvPr userDrawn="1"/>
          </p:nvPicPr>
          <p:blipFill>
            <a:blip r:embed="rId3" cstate="print"/>
            <a:srcRect/>
            <a:stretch>
              <a:fillRect/>
            </a:stretch>
          </p:blipFill>
          <p:spPr bwMode="auto">
            <a:xfrm>
              <a:off x="152400" y="5867400"/>
              <a:ext cx="990600" cy="990600"/>
            </a:xfrm>
            <a:prstGeom prst="rect">
              <a:avLst/>
            </a:prstGeom>
            <a:noFill/>
          </p:spPr>
        </p:pic>
      </p:grpSp>
      <p:grpSp>
        <p:nvGrpSpPr>
          <p:cNvPr id="40" name="Group 39"/>
          <p:cNvGrpSpPr/>
          <p:nvPr userDrawn="1"/>
        </p:nvGrpSpPr>
        <p:grpSpPr>
          <a:xfrm>
            <a:off x="0" y="4737101"/>
            <a:ext cx="9144000" cy="479969"/>
            <a:chOff x="0" y="4762500"/>
            <a:chExt cx="9144000" cy="479969"/>
          </a:xfrm>
        </p:grpSpPr>
        <p:sp>
          <p:nvSpPr>
            <p:cNvPr id="23" name="Rectangle 15"/>
            <p:cNvSpPr txBox="1">
              <a:spLocks noChangeArrowheads="1"/>
            </p:cNvSpPr>
            <p:nvPr userDrawn="1"/>
          </p:nvSpPr>
          <p:spPr bwMode="auto">
            <a:xfrm>
              <a:off x="7581900" y="4762500"/>
              <a:ext cx="762000" cy="4799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2000" b="0" i="0" u="none" strike="noStrike" kern="100" cap="none" spc="110" normalizeH="0" baseline="0" noProof="0" dirty="0" smtClean="0">
                  <a:ln>
                    <a:noFill/>
                  </a:ln>
                  <a:solidFill>
                    <a:schemeClr val="bg1"/>
                  </a:solidFill>
                  <a:effectLst/>
                  <a:uLnTx/>
                  <a:uFillTx/>
                  <a:latin typeface="ITC Avant Garde Gothic" pitchFamily="34" charset="0"/>
                  <a:ea typeface="+mj-ea"/>
                  <a:cs typeface="B Yekan" pitchFamily="2" charset="-78"/>
                </a:rPr>
                <a:t>پایان</a:t>
              </a:r>
              <a:endParaRPr kumimoji="0" lang="en-US" sz="2000" b="0" i="0" u="none" strike="noStrike" kern="100" cap="none" spc="110" normalizeH="0" baseline="0" noProof="0" dirty="0" smtClean="0">
                <a:ln>
                  <a:noFill/>
                </a:ln>
                <a:solidFill>
                  <a:schemeClr val="bg1"/>
                </a:solidFill>
                <a:effectLst/>
                <a:uLnTx/>
                <a:uFillTx/>
                <a:latin typeface="ITC Avant Garde Gothic" pitchFamily="34" charset="0"/>
                <a:ea typeface="+mj-ea"/>
                <a:cs typeface="B Yekan" pitchFamily="2" charset="-78"/>
              </a:endParaRPr>
            </a:p>
          </p:txBody>
        </p:sp>
        <p:cxnSp>
          <p:nvCxnSpPr>
            <p:cNvPr id="29" name="Straight Connector 28"/>
            <p:cNvCxnSpPr/>
            <p:nvPr userDrawn="1"/>
          </p:nvCxnSpPr>
          <p:spPr bwMode="auto">
            <a:xfrm>
              <a:off x="0" y="5041106"/>
              <a:ext cx="7620000" cy="1588"/>
            </a:xfrm>
            <a:prstGeom prst="line">
              <a:avLst/>
            </a:prstGeom>
            <a:solidFill>
              <a:schemeClr val="accent1"/>
            </a:solidFill>
            <a:ln w="12700" cap="sq" cmpd="sng" algn="ctr">
              <a:solidFill>
                <a:srgbClr val="FFFFFF"/>
              </a:solidFill>
              <a:prstDash val="solid"/>
              <a:round/>
              <a:headEnd type="none" w="sm" len="sm"/>
              <a:tailEnd type="none" w="sm" len="sm"/>
            </a:ln>
            <a:effectLst/>
          </p:spPr>
        </p:cxnSp>
        <p:cxnSp>
          <p:nvCxnSpPr>
            <p:cNvPr id="34" name="Straight Connector 33"/>
            <p:cNvCxnSpPr/>
            <p:nvPr userDrawn="1"/>
          </p:nvCxnSpPr>
          <p:spPr bwMode="auto">
            <a:xfrm>
              <a:off x="8321040" y="5041106"/>
              <a:ext cx="822960" cy="1588"/>
            </a:xfrm>
            <a:prstGeom prst="line">
              <a:avLst/>
            </a:prstGeom>
            <a:solidFill>
              <a:schemeClr val="accent1"/>
            </a:solidFill>
            <a:ln w="12700" cap="sq" cmpd="sng" algn="ctr">
              <a:solidFill>
                <a:srgbClr val="FFFFFF"/>
              </a:solidFill>
              <a:prstDash val="solid"/>
              <a:round/>
              <a:headEnd type="none" w="sm" len="sm"/>
              <a:tailEnd type="none" w="sm" len="sm"/>
            </a:ln>
            <a:effectLst/>
          </p:spPr>
        </p:cxnSp>
        <p:cxnSp>
          <p:nvCxnSpPr>
            <p:cNvPr id="38" name="Straight Connector 37"/>
            <p:cNvCxnSpPr/>
            <p:nvPr userDrawn="1"/>
          </p:nvCxnSpPr>
          <p:spPr bwMode="auto">
            <a:xfrm rot="5400000">
              <a:off x="7506494" y="5041106"/>
              <a:ext cx="228600" cy="1588"/>
            </a:xfrm>
            <a:prstGeom prst="line">
              <a:avLst/>
            </a:prstGeom>
            <a:solidFill>
              <a:schemeClr val="accent1"/>
            </a:solidFill>
            <a:ln w="12700" cap="sq" cmpd="sng" algn="ctr">
              <a:solidFill>
                <a:srgbClr val="FFFFFF"/>
              </a:solidFill>
              <a:prstDash val="solid"/>
              <a:round/>
              <a:headEnd type="none" w="sm" len="sm"/>
              <a:tailEnd type="none" w="sm" len="sm"/>
            </a:ln>
            <a:effectLst/>
          </p:spPr>
        </p:cxnSp>
        <p:cxnSp>
          <p:nvCxnSpPr>
            <p:cNvPr id="39" name="Straight Connector 38"/>
            <p:cNvCxnSpPr/>
            <p:nvPr userDrawn="1"/>
          </p:nvCxnSpPr>
          <p:spPr bwMode="auto">
            <a:xfrm rot="5400000">
              <a:off x="8192294" y="5041106"/>
              <a:ext cx="228600" cy="1588"/>
            </a:xfrm>
            <a:prstGeom prst="line">
              <a:avLst/>
            </a:prstGeom>
            <a:solidFill>
              <a:schemeClr val="accent1"/>
            </a:solidFill>
            <a:ln w="12700" cap="sq" cmpd="sng" algn="ctr">
              <a:solidFill>
                <a:srgbClr val="FFFFFF"/>
              </a:solidFill>
              <a:prstDash val="solid"/>
              <a:round/>
              <a:headEnd type="none" w="sm" len="sm"/>
              <a:tailEnd type="none" w="sm" len="sm"/>
            </a:ln>
            <a:effectLst/>
          </p:spPr>
        </p:cxnSp>
      </p:grpSp>
      <p:grpSp>
        <p:nvGrpSpPr>
          <p:cNvPr id="61" name="Group 60"/>
          <p:cNvGrpSpPr/>
          <p:nvPr userDrawn="1"/>
        </p:nvGrpSpPr>
        <p:grpSpPr>
          <a:xfrm>
            <a:off x="-1028700" y="457201"/>
            <a:ext cx="10797075" cy="3897255"/>
            <a:chOff x="-1028701" y="457200"/>
            <a:chExt cx="10797075" cy="3897255"/>
          </a:xfrm>
        </p:grpSpPr>
        <p:sp>
          <p:nvSpPr>
            <p:cNvPr id="57" name="Chord 56"/>
            <p:cNvSpPr/>
            <p:nvPr userDrawn="1"/>
          </p:nvSpPr>
          <p:spPr bwMode="auto">
            <a:xfrm rot="12754782">
              <a:off x="-1028701" y="2297055"/>
              <a:ext cx="2057400" cy="2057400"/>
            </a:xfrm>
            <a:prstGeom prst="chord">
              <a:avLst>
                <a:gd name="adj1" fmla="val 3392562"/>
                <a:gd name="adj2" fmla="val 14273024"/>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grpSp>
          <p:nvGrpSpPr>
            <p:cNvPr id="60" name="Group 59"/>
            <p:cNvGrpSpPr/>
            <p:nvPr userDrawn="1"/>
          </p:nvGrpSpPr>
          <p:grpSpPr>
            <a:xfrm>
              <a:off x="422611" y="457200"/>
              <a:ext cx="9345763" cy="3429000"/>
              <a:chOff x="422611" y="457200"/>
              <a:chExt cx="9345763" cy="3429000"/>
            </a:xfrm>
          </p:grpSpPr>
          <p:sp>
            <p:nvSpPr>
              <p:cNvPr id="41" name="Oval 40"/>
              <p:cNvSpPr/>
              <p:nvPr userDrawn="1"/>
            </p:nvSpPr>
            <p:spPr bwMode="auto">
              <a:xfrm>
                <a:off x="533400" y="457200"/>
                <a:ext cx="1600200" cy="1600200"/>
              </a:xfrm>
              <a:prstGeom prst="ellipse">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42" name="Oval 41"/>
              <p:cNvSpPr/>
              <p:nvPr userDrawn="1"/>
            </p:nvSpPr>
            <p:spPr bwMode="auto">
              <a:xfrm>
                <a:off x="2362200" y="1600200"/>
                <a:ext cx="1295400" cy="1295400"/>
              </a:xfrm>
              <a:prstGeom prst="ellipse">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43" name="Oval 42"/>
              <p:cNvSpPr/>
              <p:nvPr userDrawn="1"/>
            </p:nvSpPr>
            <p:spPr bwMode="auto">
              <a:xfrm>
                <a:off x="3810000" y="838200"/>
                <a:ext cx="1295400" cy="1295400"/>
              </a:xfrm>
              <a:prstGeom prst="ellipse">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44" name="Oval 43"/>
              <p:cNvSpPr/>
              <p:nvPr userDrawn="1"/>
            </p:nvSpPr>
            <p:spPr bwMode="auto">
              <a:xfrm>
                <a:off x="5181600" y="3048000"/>
                <a:ext cx="838200" cy="838200"/>
              </a:xfrm>
              <a:prstGeom prst="ellipse">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45" name="Oval 44"/>
              <p:cNvSpPr/>
              <p:nvPr userDrawn="1"/>
            </p:nvSpPr>
            <p:spPr bwMode="auto">
              <a:xfrm>
                <a:off x="6172200" y="685800"/>
                <a:ext cx="1295400" cy="1295400"/>
              </a:xfrm>
              <a:prstGeom prst="ellipse">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46" name="Oval 45"/>
              <p:cNvSpPr/>
              <p:nvPr userDrawn="1"/>
            </p:nvSpPr>
            <p:spPr bwMode="auto">
              <a:xfrm>
                <a:off x="7315200" y="2057400"/>
                <a:ext cx="1295400" cy="1295400"/>
              </a:xfrm>
              <a:prstGeom prst="ellipse">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49" name="Trapezoid 48"/>
              <p:cNvSpPr/>
              <p:nvPr userDrawn="1"/>
            </p:nvSpPr>
            <p:spPr bwMode="auto">
              <a:xfrm rot="2376275">
                <a:off x="422611" y="1636688"/>
                <a:ext cx="428763" cy="1222422"/>
              </a:xfrm>
              <a:prstGeom prst="trapezoid">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0" name="Trapezoid 49"/>
              <p:cNvSpPr/>
              <p:nvPr userDrawn="1"/>
            </p:nvSpPr>
            <p:spPr bwMode="auto">
              <a:xfrm rot="7229257">
                <a:off x="2279976" y="1194468"/>
                <a:ext cx="287740" cy="1222422"/>
              </a:xfrm>
              <a:prstGeom prst="trapezoid">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1" name="Trapezoid 50"/>
              <p:cNvSpPr/>
              <p:nvPr userDrawn="1"/>
            </p:nvSpPr>
            <p:spPr bwMode="auto">
              <a:xfrm rot="3582755" flipH="1">
                <a:off x="3611307" y="1263622"/>
                <a:ext cx="267653" cy="1200967"/>
              </a:xfrm>
              <a:prstGeom prst="trapezoid">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2" name="Trapezoid 51"/>
              <p:cNvSpPr/>
              <p:nvPr userDrawn="1"/>
            </p:nvSpPr>
            <p:spPr bwMode="auto">
              <a:xfrm rot="9008627" flipH="1">
                <a:off x="4866969" y="1318001"/>
                <a:ext cx="371883" cy="2202571"/>
              </a:xfrm>
              <a:prstGeom prst="trapezoid">
                <a:avLst>
                  <a:gd name="adj" fmla="val 31630"/>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3" name="Trapezoid 52"/>
              <p:cNvSpPr/>
              <p:nvPr userDrawn="1"/>
            </p:nvSpPr>
            <p:spPr bwMode="auto">
              <a:xfrm rot="12494284" flipH="1">
                <a:off x="6044779" y="1331631"/>
                <a:ext cx="371883" cy="2202571"/>
              </a:xfrm>
              <a:prstGeom prst="trapezoid">
                <a:avLst>
                  <a:gd name="adj" fmla="val 31630"/>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4" name="Trapezoid 53"/>
              <p:cNvSpPr/>
              <p:nvPr userDrawn="1"/>
            </p:nvSpPr>
            <p:spPr bwMode="auto">
              <a:xfrm rot="19415796" flipH="1">
                <a:off x="7174443" y="977266"/>
                <a:ext cx="371883" cy="2202571"/>
              </a:xfrm>
              <a:prstGeom prst="trapezoid">
                <a:avLst>
                  <a:gd name="adj" fmla="val 31630"/>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5" name="Trapezoid 54"/>
              <p:cNvSpPr/>
              <p:nvPr userDrawn="1"/>
            </p:nvSpPr>
            <p:spPr bwMode="auto">
              <a:xfrm rot="2260690" flipH="1">
                <a:off x="8349920" y="1327973"/>
                <a:ext cx="371883" cy="1508363"/>
              </a:xfrm>
              <a:prstGeom prst="trapezoid">
                <a:avLst>
                  <a:gd name="adj" fmla="val 31630"/>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8" name="Chord 57"/>
              <p:cNvSpPr/>
              <p:nvPr userDrawn="1"/>
            </p:nvSpPr>
            <p:spPr bwMode="auto">
              <a:xfrm rot="1915828">
                <a:off x="8519624" y="540552"/>
                <a:ext cx="1248750" cy="1248750"/>
              </a:xfrm>
              <a:prstGeom prst="chord">
                <a:avLst>
                  <a:gd name="adj1" fmla="val 3392562"/>
                  <a:gd name="adj2" fmla="val 14273024"/>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grpSp>
      </p:gr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2000"/>
                                        <p:tgtEl>
                                          <p:spTgt spid="40"/>
                                        </p:tgtEl>
                                      </p:cBhvr>
                                    </p:animEffect>
                                  </p:childTnLst>
                                </p:cTn>
                              </p:par>
                              <p:par>
                                <p:cTn id="11" presetID="9"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dissolve">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2000">
              <a:schemeClr val="bg1">
                <a:lumMod val="95000"/>
              </a:schemeClr>
            </a:gs>
            <a:gs pos="71000">
              <a:schemeClr val="bg1">
                <a:alpha val="0"/>
              </a:schemeClr>
            </a:gs>
            <a:gs pos="100000">
              <a:schemeClr val="bg1">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5" name="Straight Connector 14"/>
          <p:cNvCxnSpPr/>
          <p:nvPr userDrawn="1"/>
        </p:nvCxnSpPr>
        <p:spPr bwMode="auto">
          <a:xfrm>
            <a:off x="0" y="6705600"/>
            <a:ext cx="9144000" cy="1588"/>
          </a:xfrm>
          <a:prstGeom prst="line">
            <a:avLst/>
          </a:prstGeom>
          <a:solidFill>
            <a:schemeClr val="accent1"/>
          </a:solidFill>
          <a:ln w="3175" cap="sq" cmpd="sng" algn="ctr">
            <a:solidFill>
              <a:schemeClr val="tx1"/>
            </a:solidFill>
            <a:prstDash val="dash"/>
            <a:round/>
            <a:headEnd type="none" w="sm" len="sm"/>
            <a:tailEnd type="none" w="sm" len="sm"/>
          </a:ln>
          <a:effectLst/>
        </p:spPr>
      </p:cxnSp>
      <p:sp>
        <p:nvSpPr>
          <p:cNvPr id="25" name="Rectangle 24"/>
          <p:cNvSpPr/>
          <p:nvPr userDrawn="1"/>
        </p:nvSpPr>
        <p:spPr bwMode="auto">
          <a:xfrm flipV="1">
            <a:off x="0" y="1191673"/>
            <a:ext cx="8839200" cy="45719"/>
          </a:xfrm>
          <a:prstGeom prst="rect">
            <a:avLst/>
          </a:prstGeom>
          <a:solidFill>
            <a:schemeClr val="accent1">
              <a:lumMod val="50000"/>
            </a:schemeClr>
          </a:solidFill>
          <a:ln w="12700" cap="sq" cmpd="sng" algn="ctr">
            <a:noFill/>
            <a:prstDash val="solid"/>
            <a:round/>
            <a:headEnd type="none" w="sm" len="sm"/>
            <a:tailEnd type="none" w="sm" len="sm"/>
          </a:ln>
          <a:effectLst/>
        </p:spPr>
        <p:txBody>
          <a:bodyPr/>
          <a:lstStyle/>
          <a:p>
            <a:pPr>
              <a:defRPr/>
            </a:pPr>
            <a:endParaRPr lang="en-US"/>
          </a:p>
        </p:txBody>
      </p:sp>
      <p:sp>
        <p:nvSpPr>
          <p:cNvPr id="2" name="Rectangle 7" descr="Denim"/>
          <p:cNvSpPr>
            <a:spLocks noChangeArrowheads="1"/>
          </p:cNvSpPr>
          <p:nvPr userDrawn="1"/>
        </p:nvSpPr>
        <p:spPr bwMode="auto">
          <a:xfrm>
            <a:off x="8610600" y="1"/>
            <a:ext cx="533400" cy="6869665"/>
          </a:xfrm>
          <a:prstGeom prst="rect">
            <a:avLst/>
          </a:prstGeom>
          <a:solidFill>
            <a:schemeClr val="bg2">
              <a:lumMod val="50000"/>
            </a:schemeClr>
          </a:solidFill>
          <a:ln w="9525">
            <a:noFill/>
            <a:miter lim="800000"/>
            <a:headEnd/>
            <a:tailEnd/>
          </a:ln>
          <a:effectLst>
            <a:outerShdw blurRad="1270000" dist="2540000" dir="21540000" sx="200000" sy="200000" algn="r" rotWithShape="0">
              <a:prstClr val="black">
                <a:alpha val="0"/>
              </a:prstClr>
            </a:outerShdw>
          </a:effectLst>
        </p:spPr>
        <p:txBody>
          <a:bodyPr/>
          <a:lstStyle/>
          <a:p>
            <a:pPr>
              <a:defRPr/>
            </a:pPr>
            <a:endParaRPr lang="en-US"/>
          </a:p>
        </p:txBody>
      </p:sp>
      <p:sp>
        <p:nvSpPr>
          <p:cNvPr id="1026" name="Rectangle 2"/>
          <p:cNvSpPr>
            <a:spLocks noGrp="1" noChangeArrowheads="1"/>
          </p:cNvSpPr>
          <p:nvPr userDrawn="1">
            <p:ph type="title"/>
          </p:nvPr>
        </p:nvSpPr>
        <p:spPr bwMode="auto">
          <a:xfrm>
            <a:off x="228600" y="160360"/>
            <a:ext cx="8382000" cy="9144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lvl="0"/>
            <a:r>
              <a:rPr lang="fa-IR" dirty="0" smtClean="0"/>
              <a:t>عنوان</a:t>
            </a:r>
            <a:endParaRPr lang="en-US" dirty="0" smtClean="0"/>
          </a:p>
        </p:txBody>
      </p:sp>
      <p:sp>
        <p:nvSpPr>
          <p:cNvPr id="1027" name="Rectangle 3"/>
          <p:cNvSpPr>
            <a:spLocks noGrp="1" noChangeArrowheads="1"/>
          </p:cNvSpPr>
          <p:nvPr userDrawn="1">
            <p:ph type="body" idx="1"/>
          </p:nvPr>
        </p:nvSpPr>
        <p:spPr bwMode="auto">
          <a:xfrm>
            <a:off x="304800" y="1447800"/>
            <a:ext cx="80010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fa-IR" dirty="0" smtClean="0"/>
              <a:t>محتوا</a:t>
            </a:r>
            <a:endParaRPr lang="en-US" dirty="0" smtClean="0"/>
          </a:p>
        </p:txBody>
      </p:sp>
      <p:sp>
        <p:nvSpPr>
          <p:cNvPr id="3" name="Rectangle 6"/>
          <p:cNvSpPr>
            <a:spLocks noGrp="1" noChangeArrowheads="1"/>
          </p:cNvSpPr>
          <p:nvPr userDrawn="1">
            <p:ph type="sldNum" sz="quarter" idx="4"/>
          </p:nvPr>
        </p:nvSpPr>
        <p:spPr bwMode="auto">
          <a:xfrm>
            <a:off x="8610600" y="6051332"/>
            <a:ext cx="5334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rtl="1">
              <a:defRPr kumimoji="0" sz="1400" b="1">
                <a:solidFill>
                  <a:schemeClr val="tx1">
                    <a:lumMod val="10000"/>
                  </a:schemeClr>
                </a:solidFill>
                <a:cs typeface="B Yekan" pitchFamily="2" charset="-78"/>
              </a:defRPr>
            </a:lvl1pPr>
          </a:lstStyle>
          <a:p>
            <a:pPr>
              <a:defRPr/>
            </a:pPr>
            <a:fld id="{BD52FC95-7A27-45C0-9D61-4D3E828F186C}" type="slidenum">
              <a:rPr lang="en-US" smtClean="0"/>
              <a:pPr>
                <a:defRPr/>
              </a:pPr>
              <a:t>‹#›</a:t>
            </a:fld>
            <a:endParaRPr lang="en-US" dirty="0"/>
          </a:p>
        </p:txBody>
      </p:sp>
      <p:sp>
        <p:nvSpPr>
          <p:cNvPr id="8" name="Rectangle 7"/>
          <p:cNvSpPr/>
          <p:nvPr userDrawn="1"/>
        </p:nvSpPr>
        <p:spPr bwMode="auto">
          <a:xfrm>
            <a:off x="8610600" y="1"/>
            <a:ext cx="304800" cy="1190625"/>
          </a:xfrm>
          <a:prstGeom prst="rect">
            <a:avLst/>
          </a:prstGeom>
          <a:solidFill>
            <a:schemeClr val="bg1"/>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10" name="Rectangle 9"/>
          <p:cNvSpPr/>
          <p:nvPr userDrawn="1"/>
        </p:nvSpPr>
        <p:spPr bwMode="auto">
          <a:xfrm>
            <a:off x="8458200" y="6019800"/>
            <a:ext cx="685800" cy="533400"/>
          </a:xfrm>
          <a:prstGeom prst="rect">
            <a:avLst/>
          </a:prstGeom>
          <a:solidFill>
            <a:srgbClr val="33CCFF"/>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9" name="Right Triangle 8"/>
          <p:cNvSpPr/>
          <p:nvPr userDrawn="1"/>
        </p:nvSpPr>
        <p:spPr bwMode="auto">
          <a:xfrm rot="5400000">
            <a:off x="8672513" y="1128714"/>
            <a:ext cx="180976" cy="304800"/>
          </a:xfrm>
          <a:prstGeom prst="rtTriangle">
            <a:avLst/>
          </a:prstGeom>
          <a:solidFill>
            <a:schemeClr val="tx2">
              <a:lumMod val="85000"/>
              <a:lumOff val="15000"/>
            </a:schemeClr>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kern="1200" cap="none" normalizeH="0" baseline="0" smtClean="0">
              <a:ln>
                <a:noFill/>
              </a:ln>
              <a:solidFill>
                <a:schemeClr val="tx1"/>
              </a:solidFill>
              <a:effectLst/>
              <a:latin typeface="Times New Roman" pitchFamily="18" charset="0"/>
              <a:ea typeface="+mn-ea"/>
              <a:cs typeface="B Lotus" pitchFamily="2" charset="-78"/>
            </a:endParaRPr>
          </a:p>
        </p:txBody>
      </p:sp>
      <p:sp>
        <p:nvSpPr>
          <p:cNvPr id="12" name="Right Triangle 11"/>
          <p:cNvSpPr/>
          <p:nvPr userDrawn="1"/>
        </p:nvSpPr>
        <p:spPr bwMode="auto">
          <a:xfrm rot="16200000">
            <a:off x="8496302" y="5905499"/>
            <a:ext cx="76199" cy="152400"/>
          </a:xfrm>
          <a:prstGeom prst="rtTriangle">
            <a:avLst/>
          </a:prstGeom>
          <a:solidFill>
            <a:schemeClr val="tx2">
              <a:lumMod val="85000"/>
              <a:lumOff val="15000"/>
            </a:schemeClr>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kern="1200" cap="none" normalizeH="0" baseline="0" smtClean="0">
              <a:ln>
                <a:noFill/>
              </a:ln>
              <a:solidFill>
                <a:schemeClr val="tx1"/>
              </a:solidFill>
              <a:effectLst/>
              <a:latin typeface="Times New Roman" pitchFamily="18" charset="0"/>
              <a:ea typeface="+mn-ea"/>
              <a:cs typeface="B Lotus" pitchFamily="2" charset="-78"/>
            </a:endParaRPr>
          </a:p>
        </p:txBody>
      </p:sp>
      <p:sp>
        <p:nvSpPr>
          <p:cNvPr id="16" name="Round Same Side Corner Rectangle 15"/>
          <p:cNvSpPr/>
          <p:nvPr userDrawn="1"/>
        </p:nvSpPr>
        <p:spPr bwMode="auto">
          <a:xfrm>
            <a:off x="381000" y="6477000"/>
            <a:ext cx="2362200" cy="381000"/>
          </a:xfrm>
          <a:prstGeom prst="round2SameRect">
            <a:avLst>
              <a:gd name="adj1" fmla="val 50000"/>
              <a:gd name="adj2" fmla="val 0"/>
            </a:avLst>
          </a:prstGeom>
          <a:solidFill>
            <a:srgbClr val="F78009"/>
          </a:solidFill>
          <a:ln w="12700" cap="sq" cmpd="sng" algn="ctr">
            <a:noFill/>
            <a:prstDash val="solid"/>
            <a:round/>
            <a:headEnd type="none" w="sm" len="sm"/>
            <a:tailEnd type="none" w="sm" len="sm"/>
          </a:ln>
          <a:effectLst/>
        </p:spPr>
        <p:txBody>
          <a:bodyPr vert="horz" wrap="square" lIns="91440" tIns="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smtClean="0">
                <a:ln>
                  <a:noFill/>
                </a:ln>
                <a:solidFill>
                  <a:schemeClr val="bg1">
                    <a:lumMod val="95000"/>
                  </a:schemeClr>
                </a:solidFill>
                <a:effectLst/>
                <a:latin typeface="ITC Avant Garde Gothic" pitchFamily="34" charset="0"/>
                <a:cs typeface="B Lotus" pitchFamily="2" charset="-78"/>
              </a:rPr>
              <a:t>http://edu.nano.ir</a:t>
            </a:r>
          </a:p>
        </p:txBody>
      </p:sp>
    </p:spTree>
  </p:cSld>
  <p:clrMap bg1="lt1" tx1="dk1" bg2="lt2" tx2="dk2" accent1="accent1" accent2="accent2" accent3="accent3" accent4="accent4" accent5="accent5" accent6="accent6" hlink="hlink" folHlink="folHlink"/>
  <p:sldLayoutIdLst>
    <p:sldLayoutId id="2147483820" r:id="rId1"/>
    <p:sldLayoutId id="2147483828" r:id="rId2"/>
    <p:sldLayoutId id="2147483821" r:id="rId3"/>
    <p:sldLayoutId id="2147483823" r:id="rId4"/>
    <p:sldLayoutId id="2147483824" r:id="rId5"/>
    <p:sldLayoutId id="2147483825" r:id="rId6"/>
    <p:sldLayoutId id="2147483826" r:id="rId7"/>
    <p:sldLayoutId id="2147483829" r:id="rId8"/>
    <p:sldLayoutId id="2147483827" r:id="rId9"/>
  </p:sldLayoutIdLst>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2"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2"/>
      <p:bldP spid="1027" grpId="0" build="allAtOnce">
        <p:tmplLst>
          <p:tmpl lvl="1">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P spid="16" grpId="0" animBg="1"/>
    </p:bldLst>
  </p:timing>
  <p:hf hdr="0" ftr="0" dt="0"/>
  <p:txStyles>
    <p:titleStyle>
      <a:lvl1pPr algn="r" rtl="1" eaLnBrk="0" fontAlgn="base" hangingPunct="0">
        <a:spcBef>
          <a:spcPct val="0"/>
        </a:spcBef>
        <a:spcAft>
          <a:spcPct val="0"/>
        </a:spcAft>
        <a:defRPr sz="3600" b="1" baseline="0">
          <a:solidFill>
            <a:schemeClr val="accent1">
              <a:lumMod val="50000"/>
            </a:schemeClr>
          </a:solidFill>
          <a:effectLst/>
          <a:latin typeface="+mj-lt"/>
          <a:ea typeface="+mj-ea"/>
          <a:cs typeface="B Jalal" pitchFamily="2" charset="-78"/>
        </a:defRPr>
      </a:lvl1pPr>
      <a:lvl2pPr algn="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B Nazanin" pitchFamily="2" charset="-78"/>
        </a:defRPr>
      </a:lvl2pPr>
      <a:lvl3pPr algn="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B Nazanin" pitchFamily="2" charset="-78"/>
        </a:defRPr>
      </a:lvl3pPr>
      <a:lvl4pPr algn="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B Nazanin" pitchFamily="2" charset="-78"/>
        </a:defRPr>
      </a:lvl4pPr>
      <a:lvl5pPr algn="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B Nazanin" pitchFamily="2" charset="-7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pitchFamily="34" charset="0"/>
        </a:defRPr>
      </a:lvl9pPr>
    </p:titleStyle>
    <p:bodyStyle>
      <a:lvl1pPr marL="342900" indent="-342900" algn="r" rtl="1" eaLnBrk="0" fontAlgn="base" hangingPunct="0">
        <a:spcBef>
          <a:spcPct val="20000"/>
        </a:spcBef>
        <a:spcAft>
          <a:spcPct val="0"/>
        </a:spcAft>
        <a:buClr>
          <a:srgbClr val="FFCC00"/>
        </a:buClr>
        <a:buNone/>
        <a:defRPr sz="2400">
          <a:solidFill>
            <a:schemeClr val="tx1"/>
          </a:solidFill>
          <a:latin typeface="+mn-lt"/>
          <a:ea typeface="+mn-ea"/>
          <a:cs typeface="B Lotus" pitchFamily="2" charset="-78"/>
        </a:defRPr>
      </a:lvl1pPr>
      <a:lvl2pPr marL="742950" indent="-285750" algn="r" rtl="1" eaLnBrk="0" fontAlgn="base" hangingPunct="0">
        <a:spcBef>
          <a:spcPct val="20000"/>
        </a:spcBef>
        <a:spcAft>
          <a:spcPct val="0"/>
        </a:spcAft>
        <a:buChar char="–"/>
        <a:defRPr sz="2400">
          <a:solidFill>
            <a:schemeClr val="tx1"/>
          </a:solidFill>
          <a:latin typeface="+mn-lt"/>
          <a:cs typeface="B Lotus" pitchFamily="2" charset="-78"/>
        </a:defRPr>
      </a:lvl2pPr>
      <a:lvl3pPr marL="1143000" indent="-228600" algn="r" rtl="1" eaLnBrk="0" fontAlgn="base" hangingPunct="0">
        <a:spcBef>
          <a:spcPct val="20000"/>
        </a:spcBef>
        <a:spcAft>
          <a:spcPct val="0"/>
        </a:spcAft>
        <a:buChar char="•"/>
        <a:defRPr sz="2400">
          <a:solidFill>
            <a:schemeClr val="tx1"/>
          </a:solidFill>
          <a:latin typeface="+mn-lt"/>
          <a:cs typeface="B Lotus" pitchFamily="2" charset="-78"/>
        </a:defRPr>
      </a:lvl3pPr>
      <a:lvl4pPr marL="1600200" indent="-228600" algn="r" rtl="1" eaLnBrk="0" fontAlgn="base" hangingPunct="0">
        <a:spcBef>
          <a:spcPct val="20000"/>
        </a:spcBef>
        <a:spcAft>
          <a:spcPct val="0"/>
        </a:spcAft>
        <a:buChar char="–"/>
        <a:defRPr sz="2400">
          <a:solidFill>
            <a:schemeClr val="tx1"/>
          </a:solidFill>
          <a:latin typeface="+mn-lt"/>
          <a:cs typeface="B Lotus" pitchFamily="2" charset="-78"/>
        </a:defRPr>
      </a:lvl4pPr>
      <a:lvl5pPr marL="2057400" indent="-228600" algn="r" rtl="1" eaLnBrk="0" fontAlgn="base" hangingPunct="0">
        <a:spcBef>
          <a:spcPct val="20000"/>
        </a:spcBef>
        <a:spcAft>
          <a:spcPct val="0"/>
        </a:spcAft>
        <a:buChar char="•"/>
        <a:defRPr sz="2400">
          <a:solidFill>
            <a:schemeClr val="tx1"/>
          </a:solidFill>
          <a:latin typeface="+mn-lt"/>
          <a:cs typeface="B Lotus" pitchFamily="2" charset="-78"/>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3.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3851131"/>
            <a:ext cx="9144000" cy="1199606"/>
          </a:xfrm>
          <a:prstGeom prst="rect">
            <a:avLst/>
          </a:prstGeom>
          <a:solidFill>
            <a:srgbClr val="FFCC66"/>
          </a:solidFill>
          <a:ln w="12700" cap="sq" cmpd="sng" algn="ctr">
            <a:solidFill>
              <a:schemeClr val="tx1"/>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fa-IR"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 name="TextBox 4"/>
          <p:cNvSpPr txBox="1"/>
          <p:nvPr/>
        </p:nvSpPr>
        <p:spPr>
          <a:xfrm>
            <a:off x="3200400" y="4158547"/>
            <a:ext cx="5791200" cy="461665"/>
          </a:xfrm>
          <a:prstGeom prst="rect">
            <a:avLst/>
          </a:prstGeom>
          <a:noFill/>
        </p:spPr>
        <p:txBody>
          <a:bodyPr wrap="square" rtlCol="0">
            <a:spAutoFit/>
          </a:bodyPr>
          <a:lstStyle/>
          <a:p>
            <a:pPr algn="ctr"/>
            <a:r>
              <a:rPr lang="fa-IR" sz="2400" b="1" dirty="0" smtClean="0">
                <a:solidFill>
                  <a:srgbClr val="A50021"/>
                </a:solidFill>
                <a:cs typeface="B Nazanin" panose="00000400000000000000" pitchFamily="2" charset="-78"/>
              </a:rPr>
              <a:t>نویسندگان: 1. </a:t>
            </a:r>
            <a:r>
              <a:rPr lang="fa-IR" sz="2400" b="1" dirty="0">
                <a:solidFill>
                  <a:srgbClr val="A50021"/>
                </a:solidFill>
                <a:cs typeface="B Nazanin" panose="00000400000000000000" pitchFamily="2" charset="-78"/>
              </a:rPr>
              <a:t>صابر زارع</a:t>
            </a:r>
            <a:r>
              <a:rPr lang="fa-IR" sz="2400" b="1" dirty="0" smtClean="0">
                <a:solidFill>
                  <a:srgbClr val="A50021"/>
                </a:solidFill>
                <a:cs typeface="B Nazanin" panose="00000400000000000000" pitchFamily="2" charset="-78"/>
              </a:rPr>
              <a:t>2. </a:t>
            </a:r>
            <a:r>
              <a:rPr lang="fa-IR" sz="2400" b="1" dirty="0">
                <a:solidFill>
                  <a:srgbClr val="A50021"/>
                </a:solidFill>
                <a:cs typeface="B Nazanin" panose="00000400000000000000" pitchFamily="2" charset="-78"/>
              </a:rPr>
              <a:t>محسن </a:t>
            </a:r>
            <a:r>
              <a:rPr lang="fa-IR" sz="2400" b="1" dirty="0" smtClean="0">
                <a:solidFill>
                  <a:srgbClr val="A50021"/>
                </a:solidFill>
                <a:cs typeface="B Nazanin" panose="00000400000000000000" pitchFamily="2" charset="-78"/>
              </a:rPr>
              <a:t>سروری</a:t>
            </a:r>
            <a:endParaRPr lang="en-US" sz="2400" b="1" dirty="0">
              <a:solidFill>
                <a:srgbClr val="A50021"/>
              </a:solidFill>
              <a:cs typeface="B Nazanin" panose="00000400000000000000" pitchFamily="2" charset="-78"/>
            </a:endParaRPr>
          </a:p>
        </p:txBody>
      </p:sp>
      <p:sp>
        <p:nvSpPr>
          <p:cNvPr id="8" name="Rectangle 7"/>
          <p:cNvSpPr/>
          <p:nvPr/>
        </p:nvSpPr>
        <p:spPr>
          <a:xfrm>
            <a:off x="3810000" y="5323084"/>
            <a:ext cx="4572000" cy="853567"/>
          </a:xfrm>
          <a:prstGeom prst="rect">
            <a:avLst/>
          </a:prstGeom>
        </p:spPr>
        <p:txBody>
          <a:bodyPr>
            <a:spAutoFit/>
          </a:bodyPr>
          <a:lstStyle/>
          <a:p>
            <a:pPr marL="342900" marR="0" lvl="0" indent="-342900" algn="r" rtl="1">
              <a:lnSpc>
                <a:spcPct val="107000"/>
              </a:lnSpc>
              <a:spcBef>
                <a:spcPts val="0"/>
              </a:spcBef>
              <a:spcAft>
                <a:spcPts val="800"/>
              </a:spcAft>
              <a:buFont typeface="+mj-lt"/>
              <a:buAutoNum type="arabicPeriod"/>
            </a:pPr>
            <a:r>
              <a:rPr lang="ar-SA" sz="2000" dirty="0">
                <a:latin typeface="Calibri" panose="020F0502020204030204" pitchFamily="34" charset="0"/>
                <a:ea typeface="Calibri" panose="020F0502020204030204" pitchFamily="34" charset="0"/>
                <a:cs typeface="B Nazanin" panose="00000400000000000000" pitchFamily="2" charset="-78"/>
              </a:rPr>
              <a:t>کارشناس ارشد شیمی تجزیه دانشگاه شیراز</a:t>
            </a:r>
            <a:endParaRPr lang="en-US" sz="18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pPr>
            <a:r>
              <a:rPr lang="ar-SA" sz="2000" dirty="0">
                <a:latin typeface="Calibri" panose="020F0502020204030204" pitchFamily="34" charset="0"/>
                <a:ea typeface="Calibri" panose="020F0502020204030204" pitchFamily="34" charset="0"/>
                <a:cs typeface="B Nazanin" panose="00000400000000000000" pitchFamily="2" charset="-78"/>
              </a:rPr>
              <a:t>دانشجوی دکتری شیمی تجزیه دانشگاه شیراز</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Rectangle 1"/>
          <p:cNvSpPr/>
          <p:nvPr/>
        </p:nvSpPr>
        <p:spPr bwMode="auto">
          <a:xfrm>
            <a:off x="0" y="2667000"/>
            <a:ext cx="9144000" cy="1199606"/>
          </a:xfrm>
          <a:prstGeom prst="rect">
            <a:avLst/>
          </a:prstGeom>
          <a:solidFill>
            <a:srgbClr val="A50021"/>
          </a:solidFill>
          <a:ln w="12700" cap="sq" cmpd="sng" algn="ctr">
            <a:solidFill>
              <a:schemeClr val="tx1"/>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fa-IR"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4" name="Rectangle 3"/>
          <p:cNvSpPr/>
          <p:nvPr/>
        </p:nvSpPr>
        <p:spPr>
          <a:xfrm>
            <a:off x="609600" y="2974415"/>
            <a:ext cx="8153400" cy="584775"/>
          </a:xfrm>
          <a:prstGeom prst="rect">
            <a:avLst/>
          </a:prstGeom>
        </p:spPr>
        <p:txBody>
          <a:bodyPr wrap="square">
            <a:spAutoFit/>
          </a:bodyPr>
          <a:lstStyle/>
          <a:p>
            <a:pPr rtl="1"/>
            <a:r>
              <a:rPr lang="fa-IR" b="1" dirty="0">
                <a:solidFill>
                  <a:schemeClr val="bg1"/>
                </a:solidFill>
                <a:cs typeface="B Titr" panose="00000700000000000000" pitchFamily="2" charset="-78"/>
              </a:rPr>
              <a:t>آشنایی با دستگاه و کاربرد های طیف سنجی مادون قرمز</a:t>
            </a:r>
            <a:endParaRPr lang="en-US" dirty="0">
              <a:solidFill>
                <a:schemeClr val="bg1"/>
              </a:solidFill>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6"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914400"/>
          </a:xfrm>
          <a:solidFill>
            <a:srgbClr val="7030A0"/>
          </a:solidFill>
        </p:spPr>
        <p:style>
          <a:lnRef idx="0">
            <a:schemeClr val="accent2"/>
          </a:lnRef>
          <a:fillRef idx="3">
            <a:schemeClr val="accent2"/>
          </a:fillRef>
          <a:effectRef idx="3">
            <a:schemeClr val="accent2"/>
          </a:effectRef>
          <a:fontRef idx="minor">
            <a:schemeClr val="lt1"/>
          </a:fontRef>
        </p:style>
        <p:txBody>
          <a:bodyPr>
            <a:scene3d>
              <a:camera prst="orthographicFront"/>
              <a:lightRig rig="harsh" dir="t"/>
            </a:scene3d>
            <a:sp3d extrusionH="57150" prstMaterial="matte">
              <a:bevelT w="63500" h="12700" prst="angle"/>
              <a:contourClr>
                <a:schemeClr val="bg1">
                  <a:lumMod val="65000"/>
                </a:schemeClr>
              </a:contourClr>
            </a:sp3d>
          </a:bodyPr>
          <a:lstStyle/>
          <a:p>
            <a:r>
              <a:rPr lang="fa-IR" sz="2800" dirty="0">
                <a:ln/>
                <a:solidFill>
                  <a:srgbClr val="FFFF00"/>
                </a:solidFill>
              </a:rPr>
              <a:t>۲. اجزای دستگاه طیف سنج</a:t>
            </a:r>
            <a:endParaRPr lang="en-US" sz="2800" dirty="0">
              <a:ln/>
              <a:solidFill>
                <a:srgbClr val="FFFF00"/>
              </a:solidFill>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10</a:t>
            </a:fld>
            <a:endParaRPr lang="en-US" dirty="0"/>
          </a:p>
        </p:txBody>
      </p:sp>
      <p:sp>
        <p:nvSpPr>
          <p:cNvPr id="4" name="Text Placeholder 3"/>
          <p:cNvSpPr>
            <a:spLocks noGrp="1"/>
          </p:cNvSpPr>
          <p:nvPr>
            <p:ph type="body" sz="quarter" idx="11"/>
          </p:nvPr>
        </p:nvSpPr>
        <p:spPr>
          <a:xfrm>
            <a:off x="762000" y="2057400"/>
            <a:ext cx="6934200" cy="3657600"/>
          </a:xfrm>
          <a:solidFill>
            <a:srgbClr val="FFCCFF"/>
          </a:solidFill>
          <a:ln>
            <a:solidFill>
              <a:srgbClr val="7030A0"/>
            </a:solidFill>
          </a:ln>
        </p:spPr>
        <p:txBody>
          <a:bodyPr/>
          <a:lstStyle/>
          <a:p>
            <a:pPr>
              <a:lnSpc>
                <a:spcPct val="150000"/>
              </a:lnSpc>
            </a:pPr>
            <a:r>
              <a:rPr lang="fa-IR" sz="2400" b="1" dirty="0" smtClean="0"/>
              <a:t>انواع آشکار ساز</a:t>
            </a:r>
          </a:p>
          <a:p>
            <a:pPr>
              <a:lnSpc>
                <a:spcPct val="150000"/>
              </a:lnSpc>
            </a:pPr>
            <a:endParaRPr lang="fa-IR" dirty="0"/>
          </a:p>
          <a:p>
            <a:pPr>
              <a:lnSpc>
                <a:spcPct val="150000"/>
              </a:lnSpc>
              <a:buFont typeface="Wingdings" panose="05000000000000000000" pitchFamily="2" charset="2"/>
              <a:buChar char="ü"/>
            </a:pPr>
            <a:r>
              <a:rPr lang="fa-IR" dirty="0" smtClean="0"/>
              <a:t>آشکارساز </a:t>
            </a:r>
            <a:r>
              <a:rPr lang="fa-IR" dirty="0"/>
              <a:t>های گرمایی (مثل ترموکوپل، بالومتر و ترمیستور که ظرفیت گرمایی بسیار پایینی </a:t>
            </a:r>
            <a:r>
              <a:rPr lang="fa-IR" dirty="0" smtClean="0"/>
              <a:t>دارند)</a:t>
            </a:r>
          </a:p>
          <a:p>
            <a:pPr>
              <a:lnSpc>
                <a:spcPct val="150000"/>
              </a:lnSpc>
              <a:buFont typeface="Wingdings" panose="05000000000000000000" pitchFamily="2" charset="2"/>
              <a:buChar char="ü"/>
            </a:pPr>
            <a:r>
              <a:rPr lang="fa-IR" dirty="0" smtClean="0"/>
              <a:t>آشکار </a:t>
            </a:r>
            <a:r>
              <a:rPr lang="fa-IR" dirty="0"/>
              <a:t>ساز های </a:t>
            </a:r>
            <a:r>
              <a:rPr lang="fa-IR" dirty="0" smtClean="0"/>
              <a:t>پیروالکتریک</a:t>
            </a:r>
          </a:p>
          <a:p>
            <a:pPr>
              <a:lnSpc>
                <a:spcPct val="150000"/>
              </a:lnSpc>
              <a:buFont typeface="Wingdings" panose="05000000000000000000" pitchFamily="2" charset="2"/>
              <a:buChar char="ü"/>
            </a:pPr>
            <a:r>
              <a:rPr lang="fa-IR" dirty="0" smtClean="0"/>
              <a:t> آشکار </a:t>
            </a:r>
            <a:r>
              <a:rPr lang="fa-IR" dirty="0"/>
              <a:t>ساز های دیود نوری </a:t>
            </a:r>
            <a:r>
              <a:rPr lang="fa-IR" sz="1600" dirty="0"/>
              <a:t>(</a:t>
            </a:r>
            <a:r>
              <a:rPr lang="en-US" sz="1600" dirty="0"/>
              <a:t>photodiode</a:t>
            </a:r>
            <a:r>
              <a:rPr lang="fa-IR" dirty="0"/>
              <a:t>) که بیشترین کاربرد </a:t>
            </a:r>
            <a:r>
              <a:rPr lang="fa-IR" dirty="0" smtClean="0"/>
              <a:t>را دارند</a:t>
            </a:r>
            <a:endParaRPr lang="en-US" dirty="0"/>
          </a:p>
          <a:p>
            <a:pPr>
              <a:lnSpc>
                <a:spcPct val="150000"/>
              </a:lnSpc>
            </a:pPr>
            <a:endParaRPr lang="en-US" dirty="0"/>
          </a:p>
        </p:txBody>
      </p:sp>
    </p:spTree>
    <p:extLst>
      <p:ext uri="{BB962C8B-B14F-4D97-AF65-F5344CB8AC3E}">
        <p14:creationId xmlns:p14="http://schemas.microsoft.com/office/powerpoint/2010/main" val="370398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bg/>
                                          </p:spTgt>
                                        </p:tgtEl>
                                      </p:cBhvr>
                                    </p:animEffect>
                                    <p:animScale>
                                      <p:cBhvr>
                                        <p:cTn id="7" dur="250" autoRev="1" fill="hold"/>
                                        <p:tgtEl>
                                          <p:spTgt spid="4">
                                            <p:bg/>
                                          </p:spTgt>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down)">
                                      <p:cBhvr>
                                        <p:cTn id="21" dur="500"/>
                                        <p:tgtEl>
                                          <p:spTgt spid="4">
                                            <p:txEl>
                                              <p:pRg st="3" end="3"/>
                                            </p:txEl>
                                          </p:spTgt>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down)">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style>
          <a:lnRef idx="0">
            <a:scrgbClr r="0" g="0" b="0"/>
          </a:lnRef>
          <a:fillRef idx="1003">
            <a:schemeClr val="lt2"/>
          </a:fillRef>
          <a:effectRef idx="0">
            <a:scrgbClr r="0" g="0" b="0"/>
          </a:effectRef>
          <a:fontRef idx="major"/>
        </p:style>
        <p:txBody>
          <a:bodyPr/>
          <a:lstStyle/>
          <a:p>
            <a:r>
              <a:rPr lang="fa-IR" sz="2800" dirty="0">
                <a:solidFill>
                  <a:srgbClr val="FFFF00"/>
                </a:solidFill>
              </a:rPr>
              <a:t>۲. اجزای دستگاه طیف سنج</a:t>
            </a:r>
            <a:endParaRPr lang="en-US" sz="2800" dirty="0">
              <a:solidFill>
                <a:srgbClr val="FFFF00"/>
              </a:solidFill>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11</a:t>
            </a:fld>
            <a:endParaRPr lang="en-US" dirty="0"/>
          </a:p>
        </p:txBody>
      </p:sp>
      <p:sp>
        <p:nvSpPr>
          <p:cNvPr id="4" name="Text Placeholder 3"/>
          <p:cNvSpPr>
            <a:spLocks noGrp="1"/>
          </p:cNvSpPr>
          <p:nvPr>
            <p:ph type="body" sz="quarter" idx="11"/>
          </p:nvPr>
        </p:nvSpPr>
        <p:spPr>
          <a:xfrm>
            <a:off x="685800" y="1828800"/>
            <a:ext cx="7315200" cy="4648200"/>
          </a:xfrm>
        </p:spPr>
        <p:txBody>
          <a:bodyPr/>
          <a:lstStyle/>
          <a:p>
            <a:pPr>
              <a:lnSpc>
                <a:spcPct val="150000"/>
              </a:lnSpc>
            </a:pPr>
            <a:r>
              <a:rPr lang="fa-IR" dirty="0"/>
              <a:t> </a:t>
            </a:r>
            <a:endParaRPr lang="en-US" dirty="0" smtClean="0"/>
          </a:p>
        </p:txBody>
      </p:sp>
      <p:sp>
        <p:nvSpPr>
          <p:cNvPr id="5" name="TextBox 4"/>
          <p:cNvSpPr txBox="1"/>
          <p:nvPr/>
        </p:nvSpPr>
        <p:spPr>
          <a:xfrm>
            <a:off x="685800" y="2209800"/>
            <a:ext cx="7239000" cy="2985433"/>
          </a:xfrm>
          <a:prstGeom prst="rect">
            <a:avLst/>
          </a:prstGeom>
          <a:solidFill>
            <a:srgbClr val="FFCCFF"/>
          </a:solidFill>
          <a:ln>
            <a:solidFill>
              <a:srgbClr val="7030A0"/>
            </a:solidFill>
          </a:ln>
        </p:spPr>
        <p:txBody>
          <a:bodyPr wrap="square" rtlCol="1">
            <a:spAutoFit/>
          </a:bodyPr>
          <a:lstStyle/>
          <a:p>
            <a:pPr algn="r" rtl="1"/>
            <a:r>
              <a:rPr lang="fa-IR" sz="2000" dirty="0" smtClean="0">
                <a:cs typeface="B Nazanin"/>
              </a:rPr>
              <a:t>تکفامساز ها بر مبنای شکست نور، تداخل امواج یا پاشندگی (</a:t>
            </a:r>
            <a:r>
              <a:rPr lang="en-US" sz="2000" dirty="0" smtClean="0">
                <a:cs typeface="B Nazanin"/>
              </a:rPr>
              <a:t>Dispersion</a:t>
            </a:r>
            <a:r>
              <a:rPr lang="fa-IR" sz="2000" dirty="0" smtClean="0">
                <a:cs typeface="B Nazanin"/>
              </a:rPr>
              <a:t>) نور عمل کرده و دارای قدرت تفکیک مناسبی هستند. </a:t>
            </a:r>
          </a:p>
          <a:p>
            <a:pPr algn="r" rtl="1"/>
            <a:endParaRPr lang="fa-IR" sz="2000" dirty="0" smtClean="0">
              <a:cs typeface="B Nazanin"/>
            </a:endParaRPr>
          </a:p>
          <a:p>
            <a:pPr algn="r" rtl="1"/>
            <a:r>
              <a:rPr lang="fa-IR" sz="2400" b="1" dirty="0" smtClean="0">
                <a:cs typeface="B Nazanin"/>
              </a:rPr>
              <a:t>انواع تکفامساز</a:t>
            </a:r>
          </a:p>
          <a:p>
            <a:pPr algn="r" rtl="1"/>
            <a:endParaRPr lang="fa-IR" sz="2400" b="1" dirty="0" smtClean="0">
              <a:cs typeface="B Nazanin"/>
            </a:endParaRPr>
          </a:p>
          <a:p>
            <a:pPr marL="342900" indent="-342900" algn="r" rtl="1">
              <a:buFont typeface="Wingdings" panose="05000000000000000000" pitchFamily="2" charset="2"/>
              <a:buChar char="v"/>
            </a:pPr>
            <a:r>
              <a:rPr lang="fa-IR" sz="2000" dirty="0" smtClean="0">
                <a:cs typeface="B Nazanin"/>
              </a:rPr>
              <a:t>بر مبنای توری (یک سطح سخت بسیار صیقلی و صاف است که روی آن تعداد زیادی شیار های موازی نزدیک به هم ایجاد شده است) </a:t>
            </a:r>
          </a:p>
          <a:p>
            <a:pPr algn="r" rtl="1"/>
            <a:endParaRPr lang="fa-IR" sz="2000" dirty="0" smtClean="0">
              <a:cs typeface="B Nazanin"/>
            </a:endParaRPr>
          </a:p>
          <a:p>
            <a:pPr marL="342900" indent="-342900" algn="r" rtl="1">
              <a:buFont typeface="Wingdings" panose="05000000000000000000" pitchFamily="2" charset="2"/>
              <a:buChar char="v"/>
            </a:pPr>
            <a:r>
              <a:rPr lang="fa-IR" sz="2000" dirty="0" smtClean="0">
                <a:cs typeface="B Nazanin"/>
              </a:rPr>
              <a:t>بر مبنای منشور</a:t>
            </a:r>
            <a:endParaRPr lang="en-US" sz="2000" dirty="0">
              <a:cs typeface="B Nazanin"/>
            </a:endParaRPr>
          </a:p>
        </p:txBody>
      </p:sp>
    </p:spTree>
    <p:extLst>
      <p:ext uri="{BB962C8B-B14F-4D97-AF65-F5344CB8AC3E}">
        <p14:creationId xmlns:p14="http://schemas.microsoft.com/office/powerpoint/2010/main" val="31551807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anim calcmode="lin" valueType="num">
                                      <p:cBhvr>
                                        <p:cTn id="14"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15"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1000"/>
                                        <p:tgtEl>
                                          <p:spTgt spid="5">
                                            <p:txEl>
                                              <p:pRg st="6" end="6"/>
                                            </p:txEl>
                                          </p:spTgt>
                                        </p:tgtEl>
                                      </p:cBhvr>
                                    </p:animEffect>
                                    <p:anim calcmode="lin" valueType="num">
                                      <p:cBhvr>
                                        <p:cTn id="2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style>
          <a:lnRef idx="0">
            <a:scrgbClr r="0" g="0" b="0"/>
          </a:lnRef>
          <a:fillRef idx="1002">
            <a:schemeClr val="lt2"/>
          </a:fillRef>
          <a:effectRef idx="0">
            <a:scrgbClr r="0" g="0" b="0"/>
          </a:effectRef>
          <a:fontRef idx="major"/>
        </p:style>
        <p:txBody>
          <a:bodyPr/>
          <a:lstStyle/>
          <a:p>
            <a:r>
              <a:rPr lang="fa-IR" dirty="0">
                <a:solidFill>
                  <a:srgbClr val="FFFF00"/>
                </a:solidFill>
              </a:rPr>
              <a:t>۲. اجزای دستگاه طیف سنج</a:t>
            </a:r>
            <a:endParaRPr lang="en-US" dirty="0">
              <a:solidFill>
                <a:srgbClr val="FFFF00"/>
              </a:solidFill>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12</a:t>
            </a:fld>
            <a:endParaRPr lang="en-US" dirty="0"/>
          </a:p>
        </p:txBody>
      </p:sp>
      <p:sp>
        <p:nvSpPr>
          <p:cNvPr id="4" name="Text Placeholder 3"/>
          <p:cNvSpPr>
            <a:spLocks noGrp="1"/>
          </p:cNvSpPr>
          <p:nvPr>
            <p:ph type="body" sz="quarter" idx="11"/>
          </p:nvPr>
        </p:nvSpPr>
        <p:spPr>
          <a:xfrm>
            <a:off x="609600" y="1828800"/>
            <a:ext cx="7391400" cy="44958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215063"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1219200" y="5562600"/>
            <a:ext cx="6172200" cy="400110"/>
          </a:xfrm>
          <a:prstGeom prst="rect">
            <a:avLst/>
          </a:prstGeom>
        </p:spPr>
        <p:txBody>
          <a:bodyPr wrap="square">
            <a:spAutoFit/>
          </a:bodyPr>
          <a:lstStyle/>
          <a:p>
            <a:pPr rtl="1"/>
            <a:r>
              <a:rPr lang="fa-IR" sz="2000" b="1" dirty="0"/>
              <a:t>شکل ۳.</a:t>
            </a:r>
            <a:r>
              <a:rPr lang="fa-IR" sz="2000" dirty="0"/>
              <a:t> دو نوع تکفامساز : الف) تکفامساز با توری و ب) تکفامساز </a:t>
            </a:r>
            <a:r>
              <a:rPr lang="fa-IR" sz="2000" dirty="0" smtClean="0"/>
              <a:t>منشوری</a:t>
            </a:r>
            <a:endParaRPr lang="en-US" sz="2000" dirty="0"/>
          </a:p>
        </p:txBody>
      </p:sp>
    </p:spTree>
    <p:extLst>
      <p:ext uri="{BB962C8B-B14F-4D97-AF65-F5344CB8AC3E}">
        <p14:creationId xmlns:p14="http://schemas.microsoft.com/office/powerpoint/2010/main" val="1895604323"/>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a:scene3d>
              <a:camera prst="orthographicFront"/>
              <a:lightRig rig="harsh" dir="t"/>
            </a:scene3d>
            <a:sp3d extrusionH="57150" prstMaterial="matte">
              <a:bevelT w="63500" h="12700" prst="angle"/>
              <a:contourClr>
                <a:schemeClr val="bg1">
                  <a:lumMod val="65000"/>
                </a:schemeClr>
              </a:contourClr>
            </a:sp3d>
          </a:bodyPr>
          <a:lstStyle/>
          <a:p>
            <a:r>
              <a:rPr lang="fa-IR" dirty="0">
                <a:solidFill>
                  <a:srgbClr val="00FFFF"/>
                </a:solidFill>
              </a:rPr>
              <a:t>۳. آماده سازی نمونه</a:t>
            </a:r>
            <a:endParaRPr lang="en-US" dirty="0">
              <a:solidFill>
                <a:srgbClr val="00FFFF"/>
              </a:solidFill>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13</a:t>
            </a:fld>
            <a:endParaRPr lang="en-US" dirty="0"/>
          </a:p>
        </p:txBody>
      </p:sp>
      <p:sp>
        <p:nvSpPr>
          <p:cNvPr id="4" name="Text Placeholder 3"/>
          <p:cNvSpPr>
            <a:spLocks noGrp="1"/>
          </p:cNvSpPr>
          <p:nvPr>
            <p:ph type="body" sz="quarter" idx="11"/>
          </p:nvPr>
        </p:nvSpPr>
        <p:spPr>
          <a:xfrm>
            <a:off x="685800" y="2133600"/>
            <a:ext cx="7162800" cy="3276600"/>
          </a:xfrm>
          <a:solidFill>
            <a:srgbClr val="B6E6E8"/>
          </a:solidFill>
          <a:ln>
            <a:solidFill>
              <a:schemeClr val="accent4">
                <a:lumMod val="60000"/>
                <a:lumOff val="40000"/>
              </a:schemeClr>
            </a:solidFill>
          </a:ln>
        </p:spPr>
        <p:txBody>
          <a:bodyPr/>
          <a:lstStyle/>
          <a:p>
            <a:pPr>
              <a:lnSpc>
                <a:spcPct val="150000"/>
              </a:lnSpc>
            </a:pPr>
            <a:r>
              <a:rPr lang="fa-IR" sz="2400" b="1" dirty="0">
                <a:solidFill>
                  <a:srgbClr val="002060"/>
                </a:solidFill>
                <a:latin typeface="AngsanaUPC" pitchFamily="18" charset="-34"/>
              </a:rPr>
              <a:t>الف) </a:t>
            </a:r>
            <a:r>
              <a:rPr lang="fa-IR" sz="2400" b="1" dirty="0" smtClean="0">
                <a:solidFill>
                  <a:srgbClr val="002060"/>
                </a:solidFill>
                <a:latin typeface="AngsanaUPC" pitchFamily="18" charset="-34"/>
              </a:rPr>
              <a:t>گازها</a:t>
            </a:r>
          </a:p>
          <a:p>
            <a:pPr>
              <a:lnSpc>
                <a:spcPct val="150000"/>
              </a:lnSpc>
            </a:pPr>
            <a:r>
              <a:rPr lang="fa-IR" dirty="0" smtClean="0"/>
              <a:t>طیف </a:t>
            </a:r>
            <a:r>
              <a:rPr lang="fa-IR" dirty="0"/>
              <a:t>یک مایع فرار یا یک گاز را می توان با تزریق آن به درون یک سلول تخلیه شده از هوا (</a:t>
            </a:r>
            <a:r>
              <a:rPr lang="fa-IR" dirty="0" smtClean="0"/>
              <a:t>شکل سمت </a:t>
            </a:r>
            <a:r>
              <a:rPr lang="fa-IR" dirty="0"/>
              <a:t>چپ) به دست آورد. برای این منظور سلول های مختلفی با طول مسیر چند سانتی متر تا چند متر در دسترس می باشد. برای ایجاد طول مسیرهای بلندتر، سطح درونی سلول را به صورتی می سازند که بتواند نور را بازتاب کند تا نور قبل از خروج از سلول چندین بار از درون نمونه عبور </a:t>
            </a:r>
            <a:r>
              <a:rPr lang="fa-IR" dirty="0" smtClean="0"/>
              <a:t>کند</a:t>
            </a:r>
            <a:endParaRPr lang="en-US" dirty="0"/>
          </a:p>
        </p:txBody>
      </p:sp>
    </p:spTree>
    <p:extLst>
      <p:ext uri="{BB962C8B-B14F-4D97-AF65-F5344CB8AC3E}">
        <p14:creationId xmlns:p14="http://schemas.microsoft.com/office/powerpoint/2010/main" val="550754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82000" cy="914400"/>
          </a:xfr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a:scene3d>
              <a:camera prst="orthographicFront"/>
              <a:lightRig rig="harsh" dir="t"/>
            </a:scene3d>
            <a:sp3d extrusionH="57150" prstMaterial="matte">
              <a:bevelT w="63500" h="12700" prst="angle"/>
              <a:contourClr>
                <a:schemeClr val="bg1">
                  <a:lumMod val="65000"/>
                </a:schemeClr>
              </a:contourClr>
            </a:sp3d>
          </a:bodyPr>
          <a:lstStyle/>
          <a:p>
            <a:r>
              <a:rPr lang="fa-IR" dirty="0">
                <a:solidFill>
                  <a:srgbClr val="00FFFF"/>
                </a:solidFill>
              </a:rPr>
              <a:t>۳. آماده سازی نمونه</a:t>
            </a:r>
            <a:endParaRPr lang="en-US" dirty="0">
              <a:solidFill>
                <a:srgbClr val="00FFFF"/>
              </a:solidFill>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14</a:t>
            </a:fld>
            <a:endParaRPr lang="en-US" dirty="0"/>
          </a:p>
        </p:txBody>
      </p:sp>
      <p:sp>
        <p:nvSpPr>
          <p:cNvPr id="4" name="Text Placeholder 3"/>
          <p:cNvSpPr>
            <a:spLocks noGrp="1"/>
          </p:cNvSpPr>
          <p:nvPr>
            <p:ph type="body" sz="quarter" idx="11"/>
          </p:nvPr>
        </p:nvSpPr>
        <p:spPr>
          <a:xfrm>
            <a:off x="609600" y="1905000"/>
            <a:ext cx="7315200" cy="4267200"/>
          </a:xfrm>
        </p:spPr>
        <p:txBody>
          <a:bodyPr/>
          <a:lstStyle/>
          <a:p>
            <a:pPr marL="0" indent="0">
              <a:lnSpc>
                <a:spcPct val="150000"/>
              </a:lnSpc>
              <a:buClr>
                <a:srgbClr val="C00000"/>
              </a:buClr>
            </a:pPr>
            <a:endParaRPr lang="fa-IR" dirty="0" smtClean="0">
              <a:solidFill>
                <a:schemeClr val="tx1"/>
              </a:solidFill>
            </a:endParaRPr>
          </a:p>
          <a:p>
            <a:pPr marL="0" indent="0">
              <a:lnSpc>
                <a:spcPct val="150000"/>
              </a:lnSpc>
              <a:buClr>
                <a:srgbClr val="C00000"/>
              </a:buClr>
            </a:pPr>
            <a:endParaRPr lang="fa-IR" dirty="0">
              <a:solidFill>
                <a:schemeClr val="tx1"/>
              </a:solidFill>
            </a:endParaRPr>
          </a:p>
          <a:p>
            <a:pPr marL="0" indent="0">
              <a:lnSpc>
                <a:spcPct val="150000"/>
              </a:lnSpc>
              <a:buClr>
                <a:srgbClr val="C00000"/>
              </a:buClr>
            </a:pPr>
            <a:endParaRPr lang="fa-IR" dirty="0" smtClean="0">
              <a:solidFill>
                <a:schemeClr val="tx1"/>
              </a:solidFill>
            </a:endParaRPr>
          </a:p>
          <a:p>
            <a:pPr marL="0" indent="0">
              <a:lnSpc>
                <a:spcPct val="150000"/>
              </a:lnSpc>
              <a:buClr>
                <a:srgbClr val="C00000"/>
              </a:buClr>
            </a:pPr>
            <a:endParaRPr lang="fa-IR" dirty="0">
              <a:solidFill>
                <a:schemeClr val="tx1"/>
              </a:solidFill>
            </a:endParaRPr>
          </a:p>
          <a:p>
            <a:pPr marL="0" indent="0">
              <a:lnSpc>
                <a:spcPct val="150000"/>
              </a:lnSpc>
              <a:buClr>
                <a:srgbClr val="C00000"/>
              </a:buClr>
            </a:pPr>
            <a:endParaRPr lang="fa-IR" dirty="0" smtClean="0">
              <a:solidFill>
                <a:schemeClr val="tx1"/>
              </a:solidFill>
            </a:endParaRPr>
          </a:p>
          <a:p>
            <a:pPr marL="0" indent="0">
              <a:lnSpc>
                <a:spcPct val="150000"/>
              </a:lnSpc>
              <a:buClr>
                <a:srgbClr val="C00000"/>
              </a:buClr>
            </a:pPr>
            <a:endParaRPr lang="fa-IR" dirty="0">
              <a:solidFill>
                <a:schemeClr val="tx1"/>
              </a:solidFill>
            </a:endParaRPr>
          </a:p>
          <a:p>
            <a:pPr marL="0" indent="0">
              <a:lnSpc>
                <a:spcPct val="150000"/>
              </a:lnSpc>
              <a:buClr>
                <a:srgbClr val="C00000"/>
              </a:buClr>
            </a:pPr>
            <a:endParaRPr lang="fa-IR" dirty="0" smtClean="0">
              <a:solidFill>
                <a:schemeClr val="tx1"/>
              </a:solidFill>
            </a:endParaRPr>
          </a:p>
          <a:p>
            <a:pPr marL="0" indent="0">
              <a:lnSpc>
                <a:spcPct val="150000"/>
              </a:lnSpc>
              <a:buClr>
                <a:srgbClr val="C00000"/>
              </a:buClr>
            </a:pPr>
            <a:r>
              <a:rPr lang="fa-IR" b="1" dirty="0"/>
              <a:t>شکل ۴.</a:t>
            </a:r>
            <a:r>
              <a:rPr lang="fa-IR" dirty="0"/>
              <a:t> سلول های تجاری مادون قرمز برای مایعات (سمت راست) و گاز ها (سمت چپ</a:t>
            </a:r>
            <a:r>
              <a:rPr lang="fa-IR" dirty="0" smtClean="0"/>
              <a:t>)</a:t>
            </a:r>
            <a:endParaRPr lang="en-US" dirty="0" smtClean="0">
              <a:solidFill>
                <a:schemeClr val="tx1"/>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95462"/>
            <a:ext cx="5486400" cy="3462338"/>
          </a:xfrm>
          <a:prstGeom prst="roundRect">
            <a:avLst>
              <a:gd name="adj" fmla="val 4167"/>
            </a:avLst>
          </a:prstGeom>
          <a:solidFill>
            <a:srgbClr val="FFFFFF"/>
          </a:solidFill>
          <a:ln w="76200" cap="sq">
            <a:solidFill>
              <a:schemeClr val="accent4">
                <a:lumMod val="60000"/>
                <a:lumOff val="4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695623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1000"/>
                                        <p:tgtEl>
                                          <p:spTgt spid="4">
                                            <p:txEl>
                                              <p:pRg st="7" end="7"/>
                                            </p:txEl>
                                          </p:spTgt>
                                        </p:tgtEl>
                                      </p:cBhvr>
                                    </p:animEffect>
                                    <p:anim calcmode="lin" valueType="num">
                                      <p:cBhvr>
                                        <p:cTn id="1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914400"/>
          </a:xfr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a:scene3d>
              <a:camera prst="orthographicFront"/>
              <a:lightRig rig="harsh" dir="t"/>
            </a:scene3d>
            <a:sp3d extrusionH="57150" prstMaterial="matte">
              <a:bevelT w="63500" h="12700" prst="angle"/>
              <a:contourClr>
                <a:schemeClr val="bg1">
                  <a:lumMod val="65000"/>
                </a:schemeClr>
              </a:contourClr>
            </a:sp3d>
          </a:bodyPr>
          <a:lstStyle/>
          <a:p>
            <a:r>
              <a:rPr lang="fa-IR" dirty="0">
                <a:solidFill>
                  <a:srgbClr val="56F0EC"/>
                </a:solidFill>
              </a:rPr>
              <a:t>۳. آماده سازی نمونه</a:t>
            </a:r>
            <a:endParaRPr lang="en-US" dirty="0">
              <a:solidFill>
                <a:srgbClr val="56F0EC"/>
              </a:solidFill>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15</a:t>
            </a:fld>
            <a:endParaRPr lang="en-US" dirty="0"/>
          </a:p>
        </p:txBody>
      </p:sp>
      <p:sp>
        <p:nvSpPr>
          <p:cNvPr id="4" name="Text Placeholder 3"/>
          <p:cNvSpPr>
            <a:spLocks noGrp="1"/>
          </p:cNvSpPr>
          <p:nvPr>
            <p:ph type="body" sz="quarter" idx="11"/>
          </p:nvPr>
        </p:nvSpPr>
        <p:spPr>
          <a:xfrm>
            <a:off x="685800" y="1676400"/>
            <a:ext cx="7315200" cy="4572000"/>
          </a:xfrm>
          <a:solidFill>
            <a:srgbClr val="B6E6E8"/>
          </a:solidFill>
          <a:ln>
            <a:solidFill>
              <a:schemeClr val="accent4">
                <a:lumMod val="60000"/>
                <a:lumOff val="40000"/>
              </a:schemeClr>
            </a:solidFill>
          </a:ln>
        </p:spPr>
        <p:txBody>
          <a:bodyPr/>
          <a:lstStyle/>
          <a:p>
            <a:pPr>
              <a:lnSpc>
                <a:spcPct val="150000"/>
              </a:lnSpc>
            </a:pPr>
            <a:r>
              <a:rPr lang="fa-IR" sz="2400" b="1" dirty="0"/>
              <a:t>ب) مایعات و محلول </a:t>
            </a:r>
            <a:r>
              <a:rPr lang="fa-IR" sz="2400" b="1" dirty="0" smtClean="0"/>
              <a:t>ها</a:t>
            </a:r>
            <a:endParaRPr lang="fa-IR" sz="2400" dirty="0" smtClean="0"/>
          </a:p>
          <a:p>
            <a:pPr>
              <a:lnSpc>
                <a:spcPct val="150000"/>
              </a:lnSpc>
            </a:pPr>
            <a:r>
              <a:rPr lang="fa-IR" dirty="0" smtClean="0"/>
              <a:t>متداولترین </a:t>
            </a:r>
            <a:r>
              <a:rPr lang="fa-IR" dirty="0"/>
              <a:t>پنجره ها، پنجره هایی از جنس هالید های فلزات قلیایی (اولین گروه از عناصر در جدول تناوبی مثل سدیم، پتاسیم و سزیم) مثل سدیم کلرید (</a:t>
            </a:r>
            <a:r>
              <a:rPr lang="en-US" sz="1600" dirty="0" err="1"/>
              <a:t>NaCl</a:t>
            </a:r>
            <a:r>
              <a:rPr lang="fa-IR" dirty="0"/>
              <a:t>) و پتاسیم برمید (</a:t>
            </a:r>
            <a:r>
              <a:rPr lang="en-US" sz="1600" dirty="0" err="1"/>
              <a:t>KBr</a:t>
            </a:r>
            <a:r>
              <a:rPr lang="fa-IR" dirty="0"/>
              <a:t>) می باشند که به رطوبت بسیار حساس هستند. به همین دلیل باید دقت کرد که حلال های مورد استفاده کاملا خشک و عاری از آب باشند</a:t>
            </a:r>
            <a:r>
              <a:rPr lang="fa-IR" dirty="0" smtClean="0"/>
              <a:t>.</a:t>
            </a:r>
          </a:p>
          <a:p>
            <a:pPr>
              <a:lnSpc>
                <a:spcPct val="150000"/>
              </a:lnSpc>
            </a:pPr>
            <a:r>
              <a:rPr lang="fa-IR" dirty="0">
                <a:cs typeface="B Nazanin"/>
              </a:rPr>
              <a:t>برای طیف گرفتن از یک مایع خالص (بدون رقیق سازی) عموما یک قطره از آن را بین دو قرص </a:t>
            </a:r>
            <a:r>
              <a:rPr lang="en-US" sz="1600" dirty="0" err="1">
                <a:cs typeface="B Nazanin"/>
              </a:rPr>
              <a:t>NaCl</a:t>
            </a:r>
            <a:r>
              <a:rPr lang="fa-IR" dirty="0">
                <a:cs typeface="B Nazanin"/>
              </a:rPr>
              <a:t> یا </a:t>
            </a:r>
            <a:r>
              <a:rPr lang="en-US" sz="1600" dirty="0" err="1">
                <a:cs typeface="B Nazanin"/>
              </a:rPr>
              <a:t>KBr</a:t>
            </a:r>
            <a:r>
              <a:rPr lang="fa-IR" dirty="0">
                <a:cs typeface="B Nazanin"/>
              </a:rPr>
              <a:t> ریخته و به صورت یک فیلم نازک در می آورند و سپس اقدام به گرفتن طیف می نمایند.</a:t>
            </a:r>
            <a:endParaRPr lang="en-US" dirty="0"/>
          </a:p>
        </p:txBody>
      </p:sp>
    </p:spTree>
    <p:extLst>
      <p:ext uri="{BB962C8B-B14F-4D97-AF65-F5344CB8AC3E}">
        <p14:creationId xmlns:p14="http://schemas.microsoft.com/office/powerpoint/2010/main" val="2860288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82000" cy="914400"/>
          </a:xfr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a:scene3d>
              <a:camera prst="orthographicFront"/>
              <a:lightRig rig="harsh" dir="t"/>
            </a:scene3d>
            <a:sp3d extrusionH="57150" prstMaterial="matte">
              <a:bevelT w="63500" h="12700" prst="angle"/>
              <a:contourClr>
                <a:schemeClr val="bg1">
                  <a:lumMod val="65000"/>
                </a:schemeClr>
              </a:contourClr>
            </a:sp3d>
          </a:bodyPr>
          <a:lstStyle/>
          <a:p>
            <a:r>
              <a:rPr lang="fa-IR" dirty="0">
                <a:solidFill>
                  <a:srgbClr val="00FFFF"/>
                </a:solidFill>
              </a:rPr>
              <a:t>۳. آماده سازی نمونه</a:t>
            </a:r>
            <a:endParaRPr lang="en-US" dirty="0">
              <a:solidFill>
                <a:srgbClr val="00FFFF"/>
              </a:solidFill>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16</a:t>
            </a:fld>
            <a:endParaRPr lang="en-US" dirty="0"/>
          </a:p>
        </p:txBody>
      </p:sp>
      <p:sp>
        <p:nvSpPr>
          <p:cNvPr id="4" name="Text Placeholder 3"/>
          <p:cNvSpPr>
            <a:spLocks noGrp="1"/>
          </p:cNvSpPr>
          <p:nvPr>
            <p:ph type="body" sz="quarter" idx="11"/>
          </p:nvPr>
        </p:nvSpPr>
        <p:spPr>
          <a:xfrm>
            <a:off x="609600" y="1905000"/>
            <a:ext cx="7315200" cy="4267200"/>
          </a:xfrm>
        </p:spPr>
        <p:txBody>
          <a:bodyPr/>
          <a:lstStyle/>
          <a:p>
            <a:pPr marL="0" indent="0">
              <a:lnSpc>
                <a:spcPct val="150000"/>
              </a:lnSpc>
              <a:buClr>
                <a:srgbClr val="C00000"/>
              </a:buClr>
            </a:pPr>
            <a:endParaRPr lang="fa-IR" dirty="0" smtClean="0">
              <a:solidFill>
                <a:schemeClr val="tx1"/>
              </a:solidFill>
            </a:endParaRPr>
          </a:p>
          <a:p>
            <a:pPr marL="0" indent="0">
              <a:lnSpc>
                <a:spcPct val="150000"/>
              </a:lnSpc>
              <a:buClr>
                <a:srgbClr val="C00000"/>
              </a:buClr>
            </a:pPr>
            <a:endParaRPr lang="fa-IR" dirty="0">
              <a:solidFill>
                <a:schemeClr val="tx1"/>
              </a:solidFill>
            </a:endParaRPr>
          </a:p>
          <a:p>
            <a:pPr marL="0" indent="0">
              <a:lnSpc>
                <a:spcPct val="150000"/>
              </a:lnSpc>
              <a:buClr>
                <a:srgbClr val="C00000"/>
              </a:buClr>
            </a:pPr>
            <a:endParaRPr lang="fa-IR" dirty="0" smtClean="0">
              <a:solidFill>
                <a:schemeClr val="tx1"/>
              </a:solidFill>
            </a:endParaRPr>
          </a:p>
          <a:p>
            <a:pPr marL="0" indent="0">
              <a:lnSpc>
                <a:spcPct val="150000"/>
              </a:lnSpc>
              <a:buClr>
                <a:srgbClr val="C00000"/>
              </a:buClr>
            </a:pPr>
            <a:endParaRPr lang="fa-IR" dirty="0">
              <a:solidFill>
                <a:schemeClr val="tx1"/>
              </a:solidFill>
            </a:endParaRPr>
          </a:p>
          <a:p>
            <a:pPr marL="0" indent="0">
              <a:lnSpc>
                <a:spcPct val="150000"/>
              </a:lnSpc>
              <a:buClr>
                <a:srgbClr val="C00000"/>
              </a:buClr>
            </a:pPr>
            <a:endParaRPr lang="fa-IR" dirty="0" smtClean="0">
              <a:solidFill>
                <a:schemeClr val="tx1"/>
              </a:solidFill>
            </a:endParaRPr>
          </a:p>
          <a:p>
            <a:pPr marL="0" indent="0">
              <a:lnSpc>
                <a:spcPct val="150000"/>
              </a:lnSpc>
              <a:buClr>
                <a:srgbClr val="C00000"/>
              </a:buClr>
            </a:pPr>
            <a:endParaRPr lang="fa-IR" dirty="0">
              <a:solidFill>
                <a:schemeClr val="tx1"/>
              </a:solidFill>
            </a:endParaRPr>
          </a:p>
          <a:p>
            <a:pPr marL="0" indent="0">
              <a:lnSpc>
                <a:spcPct val="150000"/>
              </a:lnSpc>
              <a:buClr>
                <a:srgbClr val="C00000"/>
              </a:buClr>
            </a:pPr>
            <a:endParaRPr lang="fa-IR" dirty="0" smtClean="0">
              <a:solidFill>
                <a:schemeClr val="tx1"/>
              </a:solidFill>
            </a:endParaRPr>
          </a:p>
          <a:p>
            <a:pPr marL="0" indent="0">
              <a:lnSpc>
                <a:spcPct val="150000"/>
              </a:lnSpc>
              <a:buClr>
                <a:srgbClr val="C00000"/>
              </a:buClr>
            </a:pPr>
            <a:r>
              <a:rPr lang="fa-IR" b="1" dirty="0"/>
              <a:t>شکل ۴.</a:t>
            </a:r>
            <a:r>
              <a:rPr lang="fa-IR" dirty="0"/>
              <a:t> سلول های تجاری مادون قرمز برای مایعات (سمت راست) و گاز ها (سمت چپ</a:t>
            </a:r>
            <a:r>
              <a:rPr lang="fa-IR" dirty="0" smtClean="0"/>
              <a:t>)</a:t>
            </a:r>
            <a:endParaRPr lang="en-US" dirty="0" smtClean="0">
              <a:solidFill>
                <a:schemeClr val="tx1"/>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95462"/>
            <a:ext cx="5486400" cy="3462338"/>
          </a:xfrm>
          <a:prstGeom prst="roundRect">
            <a:avLst>
              <a:gd name="adj" fmla="val 4167"/>
            </a:avLst>
          </a:prstGeom>
          <a:solidFill>
            <a:srgbClr val="FFFFFF"/>
          </a:solidFill>
          <a:ln w="76200" cap="sq">
            <a:solidFill>
              <a:schemeClr val="accent4">
                <a:lumMod val="60000"/>
                <a:lumOff val="4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868845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1000"/>
                                        <p:tgtEl>
                                          <p:spTgt spid="4">
                                            <p:txEl>
                                              <p:pRg st="7" end="7"/>
                                            </p:txEl>
                                          </p:spTgt>
                                        </p:tgtEl>
                                      </p:cBhvr>
                                    </p:animEffect>
                                    <p:anim calcmode="lin" valueType="num">
                                      <p:cBhvr>
                                        <p:cTn id="1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a:lstStyle/>
          <a:p>
            <a:r>
              <a:rPr lang="fa-IR" dirty="0" smtClean="0">
                <a:solidFill>
                  <a:srgbClr val="56F0EC"/>
                </a:solidFill>
              </a:rPr>
              <a:t>3.آماده سازی نمونه</a:t>
            </a:r>
            <a:endParaRPr lang="fa-IR" dirty="0">
              <a:solidFill>
                <a:srgbClr val="56F0EC"/>
              </a:solidFill>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17</a:t>
            </a:fld>
            <a:endParaRPr lang="en-US" dirty="0"/>
          </a:p>
        </p:txBody>
      </p:sp>
      <p:sp>
        <p:nvSpPr>
          <p:cNvPr id="4" name="Text Placeholder 3"/>
          <p:cNvSpPr>
            <a:spLocks noGrp="1"/>
          </p:cNvSpPr>
          <p:nvPr>
            <p:ph type="body" sz="quarter" idx="11"/>
          </p:nvPr>
        </p:nvSpPr>
        <p:spPr>
          <a:xfrm>
            <a:off x="609600" y="1905000"/>
            <a:ext cx="7467600" cy="3505200"/>
          </a:xfrm>
          <a:solidFill>
            <a:srgbClr val="B6E6E8"/>
          </a:solidFill>
          <a:ln>
            <a:solidFill>
              <a:schemeClr val="accent4">
                <a:lumMod val="60000"/>
                <a:lumOff val="40000"/>
              </a:schemeClr>
            </a:solidFill>
          </a:ln>
        </p:spPr>
        <p:txBody>
          <a:bodyPr/>
          <a:lstStyle/>
          <a:p>
            <a:pPr>
              <a:lnSpc>
                <a:spcPct val="150000"/>
              </a:lnSpc>
            </a:pPr>
            <a:r>
              <a:rPr lang="fa-IR" sz="2400" b="1" dirty="0">
                <a:cs typeface="B Nazanin"/>
              </a:rPr>
              <a:t>ج) </a:t>
            </a:r>
            <a:r>
              <a:rPr lang="fa-IR" sz="2400" b="1" dirty="0" smtClean="0">
                <a:cs typeface="B Nazanin"/>
              </a:rPr>
              <a:t>جامدات</a:t>
            </a:r>
            <a:endParaRPr lang="fa-IR" b="1" dirty="0">
              <a:cs typeface="B Nazanin"/>
            </a:endParaRPr>
          </a:p>
          <a:p>
            <a:pPr>
              <a:lnSpc>
                <a:spcPct val="150000"/>
              </a:lnSpc>
            </a:pPr>
            <a:r>
              <a:rPr lang="fa-IR" dirty="0" smtClean="0">
                <a:cs typeface="B Nazanin"/>
              </a:rPr>
              <a:t> </a:t>
            </a:r>
            <a:r>
              <a:rPr lang="fa-IR" dirty="0">
                <a:cs typeface="B Nazanin"/>
              </a:rPr>
              <a:t>طیف جامداتی که در یک حلال شفاف نسبت به مادون قرمز حل نمی شوند، غالبا با پاشیدن آن در یک ماتریس مایع یا جامد به دست می آید. اگر از ماتریس جامد استفاده شود، فرایند قرص سازی (</a:t>
            </a:r>
            <a:r>
              <a:rPr lang="en-US" dirty="0">
                <a:cs typeface="B Nazanin"/>
              </a:rPr>
              <a:t>Pelleting</a:t>
            </a:r>
            <a:r>
              <a:rPr lang="fa-IR" dirty="0">
                <a:cs typeface="B Nazanin"/>
              </a:rPr>
              <a:t>) خواهد بود و در صورت استفاده از ماتریس مایع، مُل (</a:t>
            </a:r>
            <a:r>
              <a:rPr lang="en-US" dirty="0">
                <a:cs typeface="B Nazanin"/>
              </a:rPr>
              <a:t>Mull</a:t>
            </a:r>
            <a:r>
              <a:rPr lang="fa-IR" dirty="0">
                <a:cs typeface="B Nazanin"/>
              </a:rPr>
              <a:t>) به وجود خواهد </a:t>
            </a:r>
            <a:r>
              <a:rPr lang="fa-IR" dirty="0" smtClean="0">
                <a:cs typeface="B Nazanin"/>
              </a:rPr>
              <a:t>آمد</a:t>
            </a:r>
          </a:p>
          <a:p>
            <a:pPr>
              <a:lnSpc>
                <a:spcPct val="150000"/>
              </a:lnSpc>
            </a:pPr>
            <a:r>
              <a:rPr lang="fa-IR" dirty="0" smtClean="0">
                <a:cs typeface="B Nazanin"/>
              </a:rPr>
              <a:t> شرط </a:t>
            </a:r>
            <a:r>
              <a:rPr lang="fa-IR" dirty="0">
                <a:cs typeface="B Nazanin"/>
              </a:rPr>
              <a:t>اساسی </a:t>
            </a:r>
            <a:r>
              <a:rPr lang="fa-IR" dirty="0" smtClean="0">
                <a:cs typeface="B Nazanin"/>
              </a:rPr>
              <a:t>این روش اینکه، اندازه </a:t>
            </a:r>
            <a:r>
              <a:rPr lang="fa-IR" dirty="0">
                <a:cs typeface="B Nazanin"/>
              </a:rPr>
              <a:t>ذرات جامد مورد بررسی باید از طول موج تابش مادون قرمز کوچکتر باشد تا از اتلاف تابش در اثر پراکندگی جلوگیری شود.</a:t>
            </a:r>
            <a:endParaRPr lang="en-US" dirty="0">
              <a:cs typeface="B Nazanin"/>
            </a:endParaRPr>
          </a:p>
          <a:p>
            <a:endParaRPr lang="fa-IR" dirty="0"/>
          </a:p>
        </p:txBody>
      </p:sp>
    </p:spTree>
    <p:extLst>
      <p:ext uri="{BB962C8B-B14F-4D97-AF65-F5344CB8AC3E}">
        <p14:creationId xmlns:p14="http://schemas.microsoft.com/office/powerpoint/2010/main" val="3584107040"/>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fa-IR" dirty="0">
                <a:solidFill>
                  <a:srgbClr val="FF0066"/>
                </a:solidFill>
                <a:effectLst>
                  <a:outerShdw blurRad="50800" dist="38100" dir="2700000" algn="tl" rotWithShape="0">
                    <a:prstClr val="black">
                      <a:alpha val="40000"/>
                    </a:prstClr>
                  </a:outerShdw>
                </a:effectLst>
              </a:rPr>
              <a:t>قرص </a:t>
            </a:r>
            <a:r>
              <a:rPr lang="fa-IR" dirty="0" smtClean="0">
                <a:solidFill>
                  <a:srgbClr val="FF0066"/>
                </a:solidFill>
                <a:effectLst>
                  <a:outerShdw blurRad="50800" dist="38100" dir="2700000" algn="tl" rotWithShape="0">
                    <a:prstClr val="black">
                      <a:alpha val="40000"/>
                    </a:prstClr>
                  </a:outerShdw>
                </a:effectLst>
              </a:rPr>
              <a:t>سازی:</a:t>
            </a:r>
            <a:endParaRPr lang="en-US" dirty="0">
              <a:solidFill>
                <a:srgbClr val="FF0066"/>
              </a:solidFill>
              <a:effectLst>
                <a:outerShdw blurRad="50800" dist="38100" dir="2700000" algn="tl" rotWithShape="0">
                  <a:prstClr val="black">
                    <a:alpha val="40000"/>
                  </a:prstClr>
                </a:outerShdw>
              </a:effectLst>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18</a:t>
            </a:fld>
            <a:endParaRPr lang="en-US" dirty="0"/>
          </a:p>
        </p:txBody>
      </p:sp>
      <p:sp>
        <p:nvSpPr>
          <p:cNvPr id="4" name="Text Placeholder 3"/>
          <p:cNvSpPr>
            <a:spLocks noGrp="1"/>
          </p:cNvSpPr>
          <p:nvPr>
            <p:ph type="body" sz="quarter" idx="11"/>
          </p:nvPr>
        </p:nvSpPr>
        <p:spPr>
          <a:xfrm>
            <a:off x="685800" y="1676400"/>
            <a:ext cx="7162800" cy="4572000"/>
          </a:xfrm>
          <a:solidFill>
            <a:srgbClr val="F0EA9E"/>
          </a:solidFill>
          <a:ln>
            <a:solidFill>
              <a:srgbClr val="FF0000"/>
            </a:solidFill>
          </a:ln>
        </p:spPr>
        <p:txBody>
          <a:bodyPr/>
          <a:lstStyle/>
          <a:p>
            <a:pPr>
              <a:lnSpc>
                <a:spcPct val="150000"/>
              </a:lnSpc>
            </a:pPr>
            <a:r>
              <a:rPr lang="fa-IR" dirty="0"/>
              <a:t>بدین ترتیب که مقدار بسیار ناچیز از نمونه جامد (حدود یک میلی گرم یا کمتر) را که کامل پودر شده را با نسبت ۱ به ۱۰۰ با </a:t>
            </a:r>
            <a:r>
              <a:rPr lang="en-US" sz="1600" dirty="0" err="1"/>
              <a:t>KBr</a:t>
            </a:r>
            <a:r>
              <a:rPr lang="fa-IR" dirty="0"/>
              <a:t> کاملا خشک مخلوط کرده و سپس مقداری از آنها را در قالب فلزی مخصوص ریخته و با دستگاه پرس هیدرولیک تحت فشار (۵ تا ۸ تن بر سانتی متر مربع) قرار می دهیم تا یک قرص شفاف به دست آید</a:t>
            </a:r>
            <a:r>
              <a:rPr lang="fa-IR" dirty="0" smtClean="0"/>
              <a:t>.</a:t>
            </a:r>
          </a:p>
          <a:p>
            <a:pPr>
              <a:lnSpc>
                <a:spcPct val="150000"/>
              </a:lnSpc>
            </a:pPr>
            <a:endParaRPr lang="fa-IR" dirty="0"/>
          </a:p>
          <a:p>
            <a:pPr>
              <a:lnSpc>
                <a:spcPct val="150000"/>
              </a:lnSpc>
            </a:pPr>
            <a:r>
              <a:rPr lang="fa-IR" dirty="0" smtClean="0"/>
              <a:t> </a:t>
            </a:r>
            <a:r>
              <a:rPr lang="fa-IR" b="1" dirty="0"/>
              <a:t>بهترین قرص ها </a:t>
            </a:r>
            <a:r>
              <a:rPr lang="fa-IR" b="1" dirty="0" smtClean="0"/>
              <a:t>زمانی </a:t>
            </a:r>
            <a:r>
              <a:rPr lang="fa-IR" b="1" dirty="0"/>
              <a:t>به دست می آیند که </a:t>
            </a:r>
            <a:endParaRPr lang="fa-IR" b="1" dirty="0" smtClean="0"/>
          </a:p>
          <a:p>
            <a:pPr>
              <a:lnSpc>
                <a:spcPct val="150000"/>
              </a:lnSpc>
              <a:buFont typeface="Wingdings" panose="05000000000000000000" pitchFamily="2" charset="2"/>
              <a:buChar char="§"/>
            </a:pPr>
            <a:r>
              <a:rPr lang="en-US" sz="1600" dirty="0" err="1" smtClean="0"/>
              <a:t>KBr</a:t>
            </a:r>
            <a:r>
              <a:rPr lang="fa-IR" dirty="0" smtClean="0"/>
              <a:t> </a:t>
            </a:r>
            <a:r>
              <a:rPr lang="fa-IR" dirty="0"/>
              <a:t>استفاده شده و ماده جامد مورد نظر کاملا خشک باشند </a:t>
            </a:r>
            <a:endParaRPr lang="fa-IR" dirty="0" smtClean="0"/>
          </a:p>
          <a:p>
            <a:pPr>
              <a:lnSpc>
                <a:spcPct val="150000"/>
              </a:lnSpc>
              <a:buFont typeface="Wingdings" panose="05000000000000000000" pitchFamily="2" charset="2"/>
              <a:buChar char="§"/>
            </a:pPr>
            <a:r>
              <a:rPr lang="fa-IR" dirty="0" smtClean="0"/>
              <a:t> </a:t>
            </a:r>
            <a:r>
              <a:rPr lang="fa-IR" dirty="0"/>
              <a:t>فرایند قرص سازی تحت خلاء انجام </a:t>
            </a:r>
            <a:r>
              <a:rPr lang="fa-IR" dirty="0" smtClean="0"/>
              <a:t>شود.</a:t>
            </a:r>
            <a:endParaRPr lang="en-US" dirty="0"/>
          </a:p>
        </p:txBody>
      </p:sp>
    </p:spTree>
    <p:extLst>
      <p:ext uri="{BB962C8B-B14F-4D97-AF65-F5344CB8AC3E}">
        <p14:creationId xmlns:p14="http://schemas.microsoft.com/office/powerpoint/2010/main" val="157871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0">
            <a:schemeClr val="accent2"/>
          </a:lnRef>
          <a:fillRef idx="3">
            <a:schemeClr val="accent2"/>
          </a:fillRef>
          <a:effectRef idx="3">
            <a:schemeClr val="accent2"/>
          </a:effectRef>
          <a:fontRef idx="minor">
            <a:schemeClr val="lt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lvl="0"/>
            <a:r>
              <a:rPr lang="fa-IR" dirty="0" smtClean="0">
                <a:solidFill>
                  <a:srgbClr val="FF0000"/>
                </a:solidFill>
              </a:rPr>
              <a:t>مل سازی:</a:t>
            </a:r>
            <a:endParaRPr lang="en-US" dirty="0">
              <a:solidFill>
                <a:srgbClr val="FF0000"/>
              </a:solidFill>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19</a:t>
            </a:fld>
            <a:endParaRPr lang="en-US" dirty="0"/>
          </a:p>
        </p:txBody>
      </p:sp>
      <p:sp>
        <p:nvSpPr>
          <p:cNvPr id="4" name="Text Placeholder 3"/>
          <p:cNvSpPr>
            <a:spLocks noGrp="1"/>
          </p:cNvSpPr>
          <p:nvPr>
            <p:ph type="body" sz="quarter" idx="11"/>
          </p:nvPr>
        </p:nvSpPr>
        <p:spPr>
          <a:xfrm>
            <a:off x="762000" y="2057400"/>
            <a:ext cx="7086600" cy="2895600"/>
          </a:xfrm>
          <a:solidFill>
            <a:srgbClr val="F0EA9E"/>
          </a:solidFill>
          <a:ln>
            <a:solidFill>
              <a:srgbClr val="FF0000"/>
            </a:solidFill>
          </a:ln>
        </p:spPr>
        <p:txBody>
          <a:bodyPr/>
          <a:lstStyle/>
          <a:p>
            <a:pPr>
              <a:lnSpc>
                <a:spcPct val="150000"/>
              </a:lnSpc>
            </a:pPr>
            <a:r>
              <a:rPr lang="fa-IR" sz="2400" b="1" i="1" dirty="0" smtClean="0">
                <a:cs typeface="B Nazanin"/>
              </a:rPr>
              <a:t>مُل</a:t>
            </a:r>
          </a:p>
          <a:p>
            <a:pPr>
              <a:lnSpc>
                <a:spcPct val="150000"/>
              </a:lnSpc>
            </a:pPr>
            <a:r>
              <a:rPr lang="fa-IR" sz="2400" dirty="0" smtClean="0">
                <a:cs typeface="B Nazanin"/>
              </a:rPr>
              <a:t> </a:t>
            </a:r>
            <a:r>
              <a:rPr lang="fa-IR" dirty="0">
                <a:cs typeface="B Nazanin"/>
              </a:rPr>
              <a:t>برای جامداتی که در یک حلال شفاف نسبت به مادون قرمز حل نشوند یا به سهولت نتوان از آنها قرص تولید کرد، ترکیبی به نام مُل ساخته می شود. بدین ترتیب که مقداری از آنها در یک روغن معدنی یا هیدروکربن فلوئوردار شده مثل نوجل (</a:t>
            </a:r>
            <a:r>
              <a:rPr lang="en-US" sz="1600" dirty="0" err="1">
                <a:cs typeface="B Nazanin"/>
              </a:rPr>
              <a:t>Nujol</a:t>
            </a:r>
            <a:r>
              <a:rPr lang="fa-IR" dirty="0">
                <a:cs typeface="B Nazanin"/>
              </a:rPr>
              <a:t>) ریخته شده و با هم ساییده می شوند.</a:t>
            </a:r>
            <a:endParaRPr lang="en-US" dirty="0">
              <a:cs typeface="B Nazanin"/>
            </a:endParaRPr>
          </a:p>
          <a:p>
            <a:pPr>
              <a:lnSpc>
                <a:spcPct val="150000"/>
              </a:lnSpc>
            </a:pPr>
            <a:endParaRPr lang="en-US" dirty="0">
              <a:solidFill>
                <a:schemeClr val="tx1"/>
              </a:solidFill>
            </a:endParaRPr>
          </a:p>
        </p:txBody>
      </p:sp>
    </p:spTree>
    <p:extLst>
      <p:ext uri="{BB962C8B-B14F-4D97-AF65-F5344CB8AC3E}">
        <p14:creationId xmlns:p14="http://schemas.microsoft.com/office/powerpoint/2010/main" val="2583567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3048000"/>
            <a:ext cx="3657600" cy="400110"/>
          </a:xfrm>
          <a:prstGeom prst="rect">
            <a:avLst/>
          </a:prstGeom>
          <a:noFill/>
        </p:spPr>
        <p:txBody>
          <a:bodyPr wrap="square" rtlCol="0">
            <a:spAutoFit/>
          </a:bodyPr>
          <a:lstStyle/>
          <a:p>
            <a:pPr algn="r" rtl="1"/>
            <a:r>
              <a:rPr lang="fa-IR" sz="2000" b="1" dirty="0">
                <a:solidFill>
                  <a:srgbClr val="E95909"/>
                </a:solidFill>
                <a:cs typeface="B Nazanin" pitchFamily="2" charset="-78"/>
              </a:rPr>
              <a:t>روش های شناسایی نانوساختارها </a:t>
            </a:r>
            <a:endParaRPr lang="en-US" sz="2000" b="1" dirty="0">
              <a:solidFill>
                <a:srgbClr val="E95909"/>
              </a:solidFill>
              <a:cs typeface="B Nazanin" pitchFamily="2" charset="-78"/>
            </a:endParaRPr>
          </a:p>
        </p:txBody>
      </p:sp>
      <p:sp>
        <p:nvSpPr>
          <p:cNvPr id="3" name="TextBox 2"/>
          <p:cNvSpPr txBox="1"/>
          <p:nvPr/>
        </p:nvSpPr>
        <p:spPr>
          <a:xfrm>
            <a:off x="1600200" y="3362980"/>
            <a:ext cx="3581400" cy="400110"/>
          </a:xfrm>
          <a:prstGeom prst="rect">
            <a:avLst/>
          </a:prstGeom>
          <a:noFill/>
        </p:spPr>
        <p:txBody>
          <a:bodyPr wrap="square" rtlCol="0">
            <a:spAutoFit/>
          </a:bodyPr>
          <a:lstStyle/>
          <a:p>
            <a:pPr algn="r" rtl="1"/>
            <a:r>
              <a:rPr lang="fa-IR" sz="2000" b="1" dirty="0">
                <a:solidFill>
                  <a:srgbClr val="E95909"/>
                </a:solidFill>
                <a:cs typeface="B Nazanin" pitchFamily="2" charset="-78"/>
              </a:rPr>
              <a:t>روش های طیف سنجی نوری</a:t>
            </a:r>
            <a:endParaRPr lang="en-US" sz="2400" b="1" dirty="0" smtClean="0">
              <a:solidFill>
                <a:srgbClr val="E95909"/>
              </a:solidFill>
              <a:cs typeface="B Nazanin" pitchFamily="2" charset="-78"/>
            </a:endParaRPr>
          </a:p>
        </p:txBody>
      </p:sp>
      <p:sp>
        <p:nvSpPr>
          <p:cNvPr id="4" name="TextBox 3"/>
          <p:cNvSpPr txBox="1"/>
          <p:nvPr/>
        </p:nvSpPr>
        <p:spPr>
          <a:xfrm>
            <a:off x="1143000" y="3657600"/>
            <a:ext cx="1371600" cy="461665"/>
          </a:xfrm>
          <a:prstGeom prst="rect">
            <a:avLst/>
          </a:prstGeom>
          <a:noFill/>
        </p:spPr>
        <p:txBody>
          <a:bodyPr wrap="square" rtlCol="0">
            <a:spAutoFit/>
          </a:bodyPr>
          <a:lstStyle/>
          <a:p>
            <a:pPr algn="r" rtl="1"/>
            <a:r>
              <a:rPr lang="fa-IR" sz="2400" b="1" dirty="0" smtClean="0">
                <a:solidFill>
                  <a:srgbClr val="E95909"/>
                </a:solidFill>
                <a:cs typeface="B Nazanin" pitchFamily="2" charset="-78"/>
              </a:rPr>
              <a:t>هشتم</a:t>
            </a:r>
            <a:endParaRPr lang="en-US" sz="2400" b="1" dirty="0" smtClean="0">
              <a:solidFill>
                <a:srgbClr val="E95909"/>
              </a:solidFill>
              <a:cs typeface="B Nazanin" pitchFamily="2" charset="-78"/>
            </a:endParaRPr>
          </a:p>
        </p:txBody>
      </p:sp>
    </p:spTree>
    <p:extLst>
      <p:ext uri="{BB962C8B-B14F-4D97-AF65-F5344CB8AC3E}">
        <p14:creationId xmlns:p14="http://schemas.microsoft.com/office/powerpoint/2010/main" val="2646021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style>
          <a:lnRef idx="0">
            <a:schemeClr val="accent2"/>
          </a:lnRef>
          <a:fillRef idx="3">
            <a:schemeClr val="accent2"/>
          </a:fillRef>
          <a:effectRef idx="3">
            <a:schemeClr val="accent2"/>
          </a:effectRef>
          <a:fontRef idx="minor">
            <a:schemeClr val="lt1"/>
          </a:fontRef>
        </p:style>
        <p:txBody>
          <a:bodyPr>
            <a:scene3d>
              <a:camera prst="orthographicFront"/>
              <a:lightRig rig="harsh" dir="t"/>
            </a:scene3d>
            <a:sp3d extrusionH="57150" prstMaterial="matte">
              <a:bevelT w="63500" h="12700" prst="angle"/>
              <a:contourClr>
                <a:schemeClr val="bg1">
                  <a:lumMod val="65000"/>
                </a:schemeClr>
              </a:contourClr>
            </a:sp3d>
          </a:bodyPr>
          <a:lstStyle/>
          <a:p>
            <a:r>
              <a:rPr lang="fa-IR" dirty="0">
                <a:solidFill>
                  <a:srgbClr val="CC9900"/>
                </a:solidFill>
              </a:rPr>
              <a:t>۴. معرفی کاربردها</a:t>
            </a:r>
            <a:endParaRPr lang="en-US" dirty="0">
              <a:solidFill>
                <a:srgbClr val="CC9900"/>
              </a:solidFill>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20</a:t>
            </a:fld>
            <a:endParaRPr lang="en-US" dirty="0"/>
          </a:p>
        </p:txBody>
      </p:sp>
      <p:sp>
        <p:nvSpPr>
          <p:cNvPr id="4" name="Text Placeholder 3"/>
          <p:cNvSpPr>
            <a:spLocks noGrp="1"/>
          </p:cNvSpPr>
          <p:nvPr>
            <p:ph type="body" sz="quarter" idx="11"/>
          </p:nvPr>
        </p:nvSpPr>
        <p:spPr>
          <a:xfrm>
            <a:off x="609600" y="1981200"/>
            <a:ext cx="7315200" cy="3124200"/>
          </a:xfrm>
          <a:solidFill>
            <a:srgbClr val="E4D4A6"/>
          </a:solidFill>
          <a:ln>
            <a:solidFill>
              <a:srgbClr val="CC9900"/>
            </a:solidFill>
          </a:ln>
        </p:spPr>
        <p:txBody>
          <a:bodyPr/>
          <a:lstStyle/>
          <a:p>
            <a:pPr>
              <a:lnSpc>
                <a:spcPct val="150000"/>
              </a:lnSpc>
            </a:pPr>
            <a:r>
              <a:rPr lang="fa-IR" sz="2400" b="1" dirty="0">
                <a:cs typeface="B Nazanin"/>
              </a:rPr>
              <a:t>عمده ترین کاربرد های روش طیف سنجی مادون </a:t>
            </a:r>
            <a:r>
              <a:rPr lang="fa-IR" sz="2400" b="1" dirty="0" smtClean="0">
                <a:cs typeface="B Nazanin"/>
              </a:rPr>
              <a:t>قرمز</a:t>
            </a:r>
          </a:p>
          <a:p>
            <a:pPr>
              <a:lnSpc>
                <a:spcPct val="150000"/>
              </a:lnSpc>
            </a:pPr>
            <a:endParaRPr lang="fa-IR" dirty="0" smtClean="0">
              <a:cs typeface="B Nazanin"/>
            </a:endParaRPr>
          </a:p>
          <a:p>
            <a:pPr>
              <a:lnSpc>
                <a:spcPct val="150000"/>
              </a:lnSpc>
              <a:buFont typeface="Wingdings" panose="05000000000000000000" pitchFamily="2" charset="2"/>
              <a:buChar char="q"/>
            </a:pPr>
            <a:r>
              <a:rPr lang="fa-IR" dirty="0" smtClean="0">
                <a:cs typeface="B Nazanin"/>
              </a:rPr>
              <a:t>کاربرد </a:t>
            </a:r>
            <a:r>
              <a:rPr lang="fa-IR" dirty="0">
                <a:cs typeface="B Nazanin"/>
              </a:rPr>
              <a:t>های کیفی جهت تشخیص گروه های عاملی </a:t>
            </a:r>
            <a:endParaRPr lang="fa-IR" dirty="0" smtClean="0">
              <a:cs typeface="B Nazanin"/>
            </a:endParaRPr>
          </a:p>
          <a:p>
            <a:pPr>
              <a:lnSpc>
                <a:spcPct val="150000"/>
              </a:lnSpc>
              <a:buFont typeface="Wingdings" panose="05000000000000000000" pitchFamily="2" charset="2"/>
              <a:buChar char="q"/>
            </a:pPr>
            <a:endParaRPr lang="fa-IR" dirty="0" smtClean="0">
              <a:cs typeface="B Nazanin"/>
            </a:endParaRPr>
          </a:p>
          <a:p>
            <a:pPr>
              <a:lnSpc>
                <a:spcPct val="150000"/>
              </a:lnSpc>
              <a:buFont typeface="Wingdings" panose="05000000000000000000" pitchFamily="2" charset="2"/>
              <a:buChar char="q"/>
            </a:pPr>
            <a:r>
              <a:rPr lang="fa-IR" dirty="0" smtClean="0">
                <a:cs typeface="B Nazanin"/>
              </a:rPr>
              <a:t> </a:t>
            </a:r>
            <a:r>
              <a:rPr lang="fa-IR" dirty="0">
                <a:cs typeface="B Nazanin"/>
              </a:rPr>
              <a:t>تعیین ساختار گونه های </a:t>
            </a:r>
            <a:r>
              <a:rPr lang="fa-IR" dirty="0" smtClean="0">
                <a:cs typeface="B Nazanin"/>
              </a:rPr>
              <a:t>آلی</a:t>
            </a:r>
            <a:endParaRPr lang="en-US" dirty="0"/>
          </a:p>
        </p:txBody>
      </p:sp>
    </p:spTree>
    <p:extLst>
      <p:ext uri="{BB962C8B-B14F-4D97-AF65-F5344CB8AC3E}">
        <p14:creationId xmlns:p14="http://schemas.microsoft.com/office/powerpoint/2010/main" val="3889601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strips(downLeft)">
                                      <p:cBhvr>
                                        <p:cTn id="7" dur="500"/>
                                        <p:tgtEl>
                                          <p:spTgt spid="4">
                                            <p:bg/>
                                          </p:spTgt>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strips(downLeft)">
                                      <p:cBhvr>
                                        <p:cTn id="11" dur="500"/>
                                        <p:tgtEl>
                                          <p:spTgt spid="4">
                                            <p:txEl>
                                              <p:pRg st="0" end="0"/>
                                            </p:txEl>
                                          </p:spTgt>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style>
          <a:lnRef idx="0">
            <a:schemeClr val="accent2"/>
          </a:lnRef>
          <a:fillRef idx="3">
            <a:schemeClr val="accent2"/>
          </a:fillRef>
          <a:effectRef idx="3">
            <a:schemeClr val="accent2"/>
          </a:effectRef>
          <a:fontRef idx="minor">
            <a:schemeClr val="lt1"/>
          </a:fontRef>
        </p:style>
        <p:txBody>
          <a:bodyPr>
            <a:scene3d>
              <a:camera prst="orthographicFront"/>
              <a:lightRig rig="harsh" dir="t"/>
            </a:scene3d>
            <a:sp3d extrusionH="57150" prstMaterial="matte">
              <a:bevelT w="63500" h="12700" prst="angle"/>
              <a:contourClr>
                <a:schemeClr val="bg1">
                  <a:lumMod val="65000"/>
                </a:schemeClr>
              </a:contourClr>
            </a:sp3d>
          </a:bodyPr>
          <a:lstStyle/>
          <a:p>
            <a:r>
              <a:rPr lang="fa-IR" dirty="0">
                <a:ln/>
                <a:solidFill>
                  <a:srgbClr val="F6A71A"/>
                </a:solidFill>
              </a:rPr>
              <a:t>۴. معرفی کاربردها</a:t>
            </a:r>
            <a:endParaRPr lang="en-US" dirty="0">
              <a:ln/>
              <a:solidFill>
                <a:srgbClr val="F6A71A"/>
              </a:solidFill>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21</a:t>
            </a:fld>
            <a:endParaRPr lang="en-US" dirty="0"/>
          </a:p>
        </p:txBody>
      </p:sp>
      <p:sp>
        <p:nvSpPr>
          <p:cNvPr id="4" name="Text Placeholder 3"/>
          <p:cNvSpPr>
            <a:spLocks noGrp="1"/>
          </p:cNvSpPr>
          <p:nvPr>
            <p:ph type="body" sz="quarter" idx="11"/>
          </p:nvPr>
        </p:nvSpPr>
        <p:spPr>
          <a:xfrm>
            <a:off x="609600" y="1403132"/>
            <a:ext cx="7391400" cy="5105400"/>
          </a:xfrm>
          <a:solidFill>
            <a:srgbClr val="E4D4A6"/>
          </a:solidFill>
          <a:ln>
            <a:solidFill>
              <a:srgbClr val="CC9900"/>
            </a:solidFill>
          </a:ln>
        </p:spPr>
        <p:txBody>
          <a:bodyPr/>
          <a:lstStyle/>
          <a:p>
            <a:pPr marL="0" lvl="0" indent="0">
              <a:lnSpc>
                <a:spcPct val="150000"/>
              </a:lnSpc>
              <a:buClr>
                <a:srgbClr val="C00000"/>
              </a:buClr>
            </a:pPr>
            <a:r>
              <a:rPr lang="fa-IR" sz="2400" b="1" dirty="0" smtClean="0"/>
              <a:t>برخی کاربردهای روش طیف سنجی مادون قرمز</a:t>
            </a:r>
          </a:p>
          <a:p>
            <a:pPr lvl="0">
              <a:lnSpc>
                <a:spcPct val="150000"/>
              </a:lnSpc>
              <a:buClr>
                <a:srgbClr val="C00000"/>
              </a:buClr>
              <a:buFont typeface="Wingdings" pitchFamily="2" charset="2"/>
              <a:buChar char="ü"/>
            </a:pPr>
            <a:r>
              <a:rPr lang="fa-IR" dirty="0" smtClean="0"/>
              <a:t>تعیین </a:t>
            </a:r>
            <a:r>
              <a:rPr lang="fa-IR" dirty="0"/>
              <a:t>صحت انجام یک واکنش شیمیایی؛ با توجه به طیف مربوط به محصول ایجاد شده</a:t>
            </a:r>
            <a:endParaRPr lang="en-US" dirty="0"/>
          </a:p>
          <a:p>
            <a:pPr lvl="0">
              <a:lnSpc>
                <a:spcPct val="150000"/>
              </a:lnSpc>
              <a:buClr>
                <a:srgbClr val="C00000"/>
              </a:buClr>
              <a:buFont typeface="Wingdings" pitchFamily="2" charset="2"/>
              <a:buChar char="ü"/>
            </a:pPr>
            <a:r>
              <a:rPr lang="fa-IR" dirty="0"/>
              <a:t>تعیین میزان پیشرفت واکنش های مختلف؛ با توجه شدت پیک های مربوط به ماده اولیه در زمان های مختلف پس از شروع واکنش</a:t>
            </a:r>
            <a:endParaRPr lang="en-US" dirty="0"/>
          </a:p>
          <a:p>
            <a:pPr lvl="0">
              <a:lnSpc>
                <a:spcPct val="150000"/>
              </a:lnSpc>
              <a:buClr>
                <a:srgbClr val="C00000"/>
              </a:buClr>
              <a:buFont typeface="Wingdings" pitchFamily="2" charset="2"/>
              <a:buChar char="ü"/>
            </a:pPr>
            <a:r>
              <a:rPr lang="fa-IR" dirty="0"/>
              <a:t>تشخیص وجود پیوند هیدروژنی در محلول های مختلف</a:t>
            </a:r>
            <a:endParaRPr lang="en-US" dirty="0"/>
          </a:p>
          <a:p>
            <a:pPr lvl="0">
              <a:lnSpc>
                <a:spcPct val="150000"/>
              </a:lnSpc>
              <a:buClr>
                <a:srgbClr val="C00000"/>
              </a:buClr>
              <a:buFont typeface="Wingdings" pitchFamily="2" charset="2"/>
              <a:buChar char="ü"/>
            </a:pPr>
            <a:r>
              <a:rPr lang="fa-IR" dirty="0"/>
              <a:t>تشخیص عامل دار شدن یک گونه؛ با مقایسه طیف گونه قبل و بعد از فرایند </a:t>
            </a:r>
            <a:endParaRPr lang="en-US" dirty="0"/>
          </a:p>
          <a:p>
            <a:pPr lvl="0">
              <a:lnSpc>
                <a:spcPct val="150000"/>
              </a:lnSpc>
              <a:buClr>
                <a:srgbClr val="C00000"/>
              </a:buClr>
              <a:buFont typeface="Wingdings" pitchFamily="2" charset="2"/>
              <a:buChar char="ü"/>
            </a:pPr>
            <a:r>
              <a:rPr lang="fa-IR" dirty="0"/>
              <a:t>تشخیص گونه های حاوی هالوژن ها، بور، فسفر و گوگرد</a:t>
            </a:r>
            <a:endParaRPr lang="en-US" dirty="0"/>
          </a:p>
          <a:p>
            <a:pPr lvl="0">
              <a:lnSpc>
                <a:spcPct val="150000"/>
              </a:lnSpc>
              <a:buClr>
                <a:srgbClr val="C00000"/>
              </a:buClr>
              <a:buFont typeface="Wingdings" pitchFamily="2" charset="2"/>
              <a:buChar char="ü"/>
            </a:pPr>
            <a:r>
              <a:rPr lang="fa-IR" dirty="0"/>
              <a:t>کمک در تعیین ساختار گونه های هتروسیکل و آلی-فلزی (</a:t>
            </a:r>
            <a:r>
              <a:rPr lang="en-US" dirty="0"/>
              <a:t>Organometallic</a:t>
            </a:r>
            <a:r>
              <a:rPr lang="fa-IR" dirty="0"/>
              <a:t>)</a:t>
            </a:r>
            <a:endParaRPr lang="en-US" dirty="0"/>
          </a:p>
          <a:p>
            <a:pPr lvl="0">
              <a:lnSpc>
                <a:spcPct val="150000"/>
              </a:lnSpc>
              <a:buClr>
                <a:srgbClr val="C00000"/>
              </a:buClr>
              <a:buFont typeface="Wingdings" pitchFamily="2" charset="2"/>
              <a:buChar char="ü"/>
            </a:pPr>
            <a:r>
              <a:rPr lang="fa-IR" dirty="0"/>
              <a:t>تعیین ساختار پلیمرها و میزان تخریب (</a:t>
            </a:r>
            <a:r>
              <a:rPr lang="en-US" dirty="0"/>
              <a:t>Degradation</a:t>
            </a:r>
            <a:r>
              <a:rPr lang="fa-IR" dirty="0"/>
              <a:t>) آنها</a:t>
            </a:r>
            <a:endParaRPr lang="en-US" dirty="0"/>
          </a:p>
          <a:p>
            <a:pPr marL="0" indent="0">
              <a:lnSpc>
                <a:spcPct val="150000"/>
              </a:lnSpc>
              <a:buClr>
                <a:srgbClr val="99FF99"/>
              </a:buClr>
            </a:pPr>
            <a:endParaRPr lang="en-US" dirty="0">
              <a:solidFill>
                <a:schemeClr val="tx1"/>
              </a:solidFill>
            </a:endParaRPr>
          </a:p>
        </p:txBody>
      </p:sp>
    </p:spTree>
    <p:extLst>
      <p:ext uri="{BB962C8B-B14F-4D97-AF65-F5344CB8AC3E}">
        <p14:creationId xmlns:p14="http://schemas.microsoft.com/office/powerpoint/2010/main" val="4087217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strips(downLeft)">
                                      <p:cBhvr>
                                        <p:cTn id="11" dur="500"/>
                                        <p:tgtEl>
                                          <p:spTgt spid="4">
                                            <p:bg/>
                                          </p:spTgt>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18" presetClass="entr" presetSubtype="12" fill="hold" grpId="0"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strips(downLeft)">
                                      <p:cBhvr>
                                        <p:cTn id="21" dur="500"/>
                                        <p:tgtEl>
                                          <p:spTgt spid="4">
                                            <p:txEl>
                                              <p:pRg st="1" end="1"/>
                                            </p:txEl>
                                          </p:spTgt>
                                        </p:tgtEl>
                                      </p:cBhvr>
                                    </p:animEffect>
                                  </p:childTnLst>
                                </p:cTn>
                              </p:par>
                            </p:childTnLst>
                          </p:cTn>
                        </p:par>
                        <p:par>
                          <p:cTn id="22" fill="hold">
                            <p:stCondLst>
                              <p:cond delay="4000"/>
                            </p:stCondLst>
                            <p:childTnLst>
                              <p:par>
                                <p:cTn id="23" presetID="18" presetClass="entr" presetSubtype="12"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strips(downLeft)">
                                      <p:cBhvr>
                                        <p:cTn id="25" dur="500"/>
                                        <p:tgtEl>
                                          <p:spTgt spid="4">
                                            <p:txEl>
                                              <p:pRg st="2" end="2"/>
                                            </p:txEl>
                                          </p:spTgt>
                                        </p:tgtEl>
                                      </p:cBhvr>
                                    </p:animEffect>
                                  </p:childTnLst>
                                </p:cTn>
                              </p:par>
                            </p:childTnLst>
                          </p:cTn>
                        </p:par>
                        <p:par>
                          <p:cTn id="26" fill="hold">
                            <p:stCondLst>
                              <p:cond delay="4500"/>
                            </p:stCondLst>
                            <p:childTnLst>
                              <p:par>
                                <p:cTn id="27" presetID="18" presetClass="entr" presetSubtype="12" fill="hold" grpId="0" nodeType="after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strips(downLeft)">
                                      <p:cBhvr>
                                        <p:cTn id="29" dur="500"/>
                                        <p:tgtEl>
                                          <p:spTgt spid="4">
                                            <p:txEl>
                                              <p:pRg st="3" end="3"/>
                                            </p:txEl>
                                          </p:spTgt>
                                        </p:tgtEl>
                                      </p:cBhvr>
                                    </p:animEffect>
                                  </p:childTnLst>
                                </p:cTn>
                              </p:par>
                            </p:childTnLst>
                          </p:cTn>
                        </p:par>
                        <p:par>
                          <p:cTn id="30" fill="hold">
                            <p:stCondLst>
                              <p:cond delay="5000"/>
                            </p:stCondLst>
                            <p:childTnLst>
                              <p:par>
                                <p:cTn id="31" presetID="18" presetClass="entr" presetSubtype="12" fill="hold" grpId="0" nodeType="after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strips(downLeft)">
                                      <p:cBhvr>
                                        <p:cTn id="33" dur="500"/>
                                        <p:tgtEl>
                                          <p:spTgt spid="4">
                                            <p:txEl>
                                              <p:pRg st="4" end="4"/>
                                            </p:txEl>
                                          </p:spTgt>
                                        </p:tgtEl>
                                      </p:cBhvr>
                                    </p:animEffect>
                                  </p:childTnLst>
                                </p:cTn>
                              </p:par>
                            </p:childTnLst>
                          </p:cTn>
                        </p:par>
                        <p:par>
                          <p:cTn id="34" fill="hold">
                            <p:stCondLst>
                              <p:cond delay="5500"/>
                            </p:stCondLst>
                            <p:childTnLst>
                              <p:par>
                                <p:cTn id="35" presetID="18" presetClass="entr" presetSubtype="12" fill="hold" grpId="0"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strips(downLeft)">
                                      <p:cBhvr>
                                        <p:cTn id="37" dur="500"/>
                                        <p:tgtEl>
                                          <p:spTgt spid="4">
                                            <p:txEl>
                                              <p:pRg st="5" end="5"/>
                                            </p:txEl>
                                          </p:spTgt>
                                        </p:tgtEl>
                                      </p:cBhvr>
                                    </p:animEffect>
                                  </p:childTnLst>
                                </p:cTn>
                              </p:par>
                            </p:childTnLst>
                          </p:cTn>
                        </p:par>
                        <p:par>
                          <p:cTn id="38" fill="hold">
                            <p:stCondLst>
                              <p:cond delay="6000"/>
                            </p:stCondLst>
                            <p:childTnLst>
                              <p:par>
                                <p:cTn id="39" presetID="18" presetClass="entr" presetSubtype="12" fill="hold" grpId="0" nodeType="after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strips(downLeft)">
                                      <p:cBhvr>
                                        <p:cTn id="41" dur="500"/>
                                        <p:tgtEl>
                                          <p:spTgt spid="4">
                                            <p:txEl>
                                              <p:pRg st="6" end="6"/>
                                            </p:txEl>
                                          </p:spTgt>
                                        </p:tgtEl>
                                      </p:cBhvr>
                                    </p:animEffect>
                                  </p:childTnLst>
                                </p:cTn>
                              </p:par>
                            </p:childTnLst>
                          </p:cTn>
                        </p:par>
                        <p:par>
                          <p:cTn id="42" fill="hold">
                            <p:stCondLst>
                              <p:cond delay="6500"/>
                            </p:stCondLst>
                            <p:childTnLst>
                              <p:par>
                                <p:cTn id="43" presetID="18" presetClass="entr" presetSubtype="12" fill="hold" grpId="0" nodeType="after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strips(downLeft)">
                                      <p:cBhvr>
                                        <p:cTn id="4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style>
          <a:lnRef idx="0">
            <a:schemeClr val="accent2"/>
          </a:lnRef>
          <a:fillRef idx="3">
            <a:schemeClr val="accent2"/>
          </a:fillRef>
          <a:effectRef idx="3">
            <a:schemeClr val="accent2"/>
          </a:effectRef>
          <a:fontRef idx="minor">
            <a:schemeClr val="lt1"/>
          </a:fontRef>
        </p:style>
        <p:txBody>
          <a:bodyPr>
            <a:scene3d>
              <a:camera prst="orthographicFront"/>
              <a:lightRig rig="harsh" dir="t"/>
            </a:scene3d>
            <a:sp3d extrusionH="57150" prstMaterial="matte">
              <a:bevelT w="63500" h="12700" prst="angle"/>
              <a:contourClr>
                <a:schemeClr val="bg1">
                  <a:lumMod val="65000"/>
                </a:schemeClr>
              </a:contourClr>
            </a:sp3d>
          </a:bodyPr>
          <a:lstStyle/>
          <a:p>
            <a:r>
              <a:rPr lang="fa-IR" dirty="0" smtClean="0">
                <a:solidFill>
                  <a:srgbClr val="CC9900"/>
                </a:solidFill>
              </a:rPr>
              <a:t>4.معرفی کاربردها</a:t>
            </a:r>
            <a:endParaRPr lang="en-US" dirty="0">
              <a:solidFill>
                <a:srgbClr val="CC9900"/>
              </a:solidFill>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22</a:t>
            </a:fld>
            <a:endParaRPr lang="en-US" dirty="0"/>
          </a:p>
        </p:txBody>
      </p:sp>
      <p:sp>
        <p:nvSpPr>
          <p:cNvPr id="4" name="Text Placeholder 3"/>
          <p:cNvSpPr>
            <a:spLocks noGrp="1"/>
          </p:cNvSpPr>
          <p:nvPr>
            <p:ph type="body" sz="quarter" idx="11"/>
          </p:nvPr>
        </p:nvSpPr>
        <p:spPr>
          <a:xfrm>
            <a:off x="533400" y="1757359"/>
            <a:ext cx="7467600" cy="4110041"/>
          </a:xfrm>
          <a:solidFill>
            <a:srgbClr val="E4D4A6"/>
          </a:solidFill>
          <a:ln>
            <a:solidFill>
              <a:srgbClr val="CC9900"/>
            </a:solidFill>
          </a:ln>
        </p:spPr>
        <p:txBody>
          <a:bodyPr/>
          <a:lstStyle/>
          <a:p>
            <a:pPr marL="0" lvl="0" indent="0">
              <a:buClr>
                <a:srgbClr val="C00000"/>
              </a:buClr>
            </a:pPr>
            <a:r>
              <a:rPr lang="fa-IR" sz="2400" b="1" dirty="0"/>
              <a:t>برخی کاربردهای روش طیف سنجی مادون </a:t>
            </a:r>
            <a:r>
              <a:rPr lang="fa-IR" sz="2400" b="1" dirty="0" smtClean="0"/>
              <a:t>قرمز</a:t>
            </a:r>
            <a:endParaRPr lang="fa-IR" sz="2400" dirty="0" smtClean="0"/>
          </a:p>
          <a:p>
            <a:pPr>
              <a:buClr>
                <a:srgbClr val="C00000"/>
              </a:buClr>
              <a:buFont typeface="Wingdings" pitchFamily="2" charset="2"/>
              <a:buChar char="ü"/>
            </a:pPr>
            <a:endParaRPr lang="fa-IR" dirty="0"/>
          </a:p>
          <a:p>
            <a:pPr>
              <a:buClr>
                <a:srgbClr val="C00000"/>
              </a:buClr>
              <a:buFont typeface="Wingdings" pitchFamily="2" charset="2"/>
              <a:buChar char="ü"/>
            </a:pPr>
            <a:r>
              <a:rPr lang="fa-IR" dirty="0" smtClean="0"/>
              <a:t>تعیین </a:t>
            </a:r>
            <a:r>
              <a:rPr lang="fa-IR" dirty="0"/>
              <a:t>صحت پوشش یک سطح به وسیله یک ترکیب </a:t>
            </a:r>
            <a:r>
              <a:rPr lang="fa-IR" dirty="0" smtClean="0"/>
              <a:t>خاص</a:t>
            </a:r>
          </a:p>
          <a:p>
            <a:pPr lvl="0">
              <a:buClr>
                <a:srgbClr val="C00000"/>
              </a:buClr>
              <a:buFont typeface="Wingdings" pitchFamily="2" charset="2"/>
              <a:buChar char="ü"/>
            </a:pPr>
            <a:r>
              <a:rPr lang="fa-IR" dirty="0" smtClean="0"/>
              <a:t>ارائه </a:t>
            </a:r>
            <a:r>
              <a:rPr lang="fa-IR" dirty="0"/>
              <a:t>اطلاعات ساختاری ارزشمند از مولکول های زیستی مثل پروتئین ها، لیپیدها، پپتیدها و نوکلئیک اسید ها</a:t>
            </a:r>
            <a:endParaRPr lang="en-US" dirty="0"/>
          </a:p>
          <a:p>
            <a:pPr lvl="0">
              <a:buClr>
                <a:srgbClr val="C00000"/>
              </a:buClr>
              <a:buFont typeface="Wingdings" pitchFamily="2" charset="2"/>
              <a:buChar char="ü"/>
            </a:pPr>
            <a:r>
              <a:rPr lang="fa-IR" dirty="0" smtClean="0"/>
              <a:t>کمک </a:t>
            </a:r>
            <a:r>
              <a:rPr lang="fa-IR" dirty="0"/>
              <a:t>در تشخیص برخی بیماری ها به وسیله آنالیز بافت ها</a:t>
            </a:r>
            <a:endParaRPr lang="en-US" dirty="0"/>
          </a:p>
          <a:p>
            <a:pPr lvl="0">
              <a:buClr>
                <a:srgbClr val="C00000"/>
              </a:buClr>
              <a:buFont typeface="Wingdings" pitchFamily="2" charset="2"/>
              <a:buChar char="ü"/>
            </a:pPr>
            <a:r>
              <a:rPr lang="fa-IR" dirty="0"/>
              <a:t>ارائه اطلاعات ارزشمند در مورد سلول های میکروبی و تمایز آنها از یکدیگر</a:t>
            </a:r>
            <a:endParaRPr lang="en-US" dirty="0"/>
          </a:p>
          <a:p>
            <a:pPr lvl="0">
              <a:buClr>
                <a:srgbClr val="C00000"/>
              </a:buClr>
              <a:buFont typeface="Wingdings" pitchFamily="2" charset="2"/>
              <a:buChar char="ü"/>
            </a:pPr>
            <a:r>
              <a:rPr lang="fa-IR" dirty="0"/>
              <a:t>کاربرد در برخی آزمایش های بالینی مثل تشخیص گلوکز و اوره در خون</a:t>
            </a:r>
            <a:endParaRPr lang="en-US" dirty="0"/>
          </a:p>
          <a:p>
            <a:pPr lvl="0">
              <a:buClr>
                <a:srgbClr val="C00000"/>
              </a:buClr>
              <a:buFont typeface="Wingdings" pitchFamily="2" charset="2"/>
              <a:buChar char="ü"/>
            </a:pPr>
            <a:r>
              <a:rPr lang="fa-IR" dirty="0"/>
              <a:t>کاربردهای موردی در صنایع مختلف از جمله: صنایع کشاورزی، غذایی، کاغذ سازی و رنگ سازی</a:t>
            </a:r>
            <a:endParaRPr lang="en-US" dirty="0"/>
          </a:p>
          <a:p>
            <a:pPr lvl="0">
              <a:buClr>
                <a:srgbClr val="C00000"/>
              </a:buClr>
              <a:buFont typeface="Wingdings" pitchFamily="2" charset="2"/>
              <a:buChar char="ü"/>
            </a:pPr>
            <a:r>
              <a:rPr lang="fa-IR" dirty="0"/>
              <a:t>بررسی نمونه های محیط زیستی برای تشخیص آلودگی های مختلف</a:t>
            </a:r>
            <a:endParaRPr lang="en-US" dirty="0"/>
          </a:p>
          <a:p>
            <a:pPr marL="0" indent="0">
              <a:lnSpc>
                <a:spcPct val="150000"/>
              </a:lnSpc>
              <a:buClr>
                <a:srgbClr val="99FF99"/>
              </a:buClr>
            </a:pPr>
            <a:endParaRPr lang="en-US" dirty="0"/>
          </a:p>
        </p:txBody>
      </p:sp>
    </p:spTree>
    <p:extLst>
      <p:ext uri="{BB962C8B-B14F-4D97-AF65-F5344CB8AC3E}">
        <p14:creationId xmlns:p14="http://schemas.microsoft.com/office/powerpoint/2010/main" val="2001648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strips(downLeft)">
                                      <p:cBhvr>
                                        <p:cTn id="11" dur="500"/>
                                        <p:tgtEl>
                                          <p:spTgt spid="4">
                                            <p:bg/>
                                          </p:spTgt>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18" presetClass="entr" presetSubtype="12"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strips(downLeft)">
                                      <p:cBhvr>
                                        <p:cTn id="21" dur="500"/>
                                        <p:tgtEl>
                                          <p:spTgt spid="4">
                                            <p:txEl>
                                              <p:pRg st="2" end="2"/>
                                            </p:txEl>
                                          </p:spTgt>
                                        </p:tgtEl>
                                      </p:cBhvr>
                                    </p:animEffect>
                                  </p:childTnLst>
                                </p:cTn>
                              </p:par>
                            </p:childTnLst>
                          </p:cTn>
                        </p:par>
                        <p:par>
                          <p:cTn id="22" fill="hold">
                            <p:stCondLst>
                              <p:cond delay="4000"/>
                            </p:stCondLst>
                            <p:childTnLst>
                              <p:par>
                                <p:cTn id="23" presetID="18" presetClass="entr" presetSubtype="12"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strips(downLeft)">
                                      <p:cBhvr>
                                        <p:cTn id="25" dur="500"/>
                                        <p:tgtEl>
                                          <p:spTgt spid="4">
                                            <p:txEl>
                                              <p:pRg st="3" end="3"/>
                                            </p:txEl>
                                          </p:spTgt>
                                        </p:tgtEl>
                                      </p:cBhvr>
                                    </p:animEffect>
                                  </p:childTnLst>
                                </p:cTn>
                              </p:par>
                            </p:childTnLst>
                          </p:cTn>
                        </p:par>
                        <p:par>
                          <p:cTn id="26" fill="hold">
                            <p:stCondLst>
                              <p:cond delay="4500"/>
                            </p:stCondLst>
                            <p:childTnLst>
                              <p:par>
                                <p:cTn id="27" presetID="18" presetClass="entr" presetSubtype="12" fill="hold" grpId="0" nodeType="after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strips(downLeft)">
                                      <p:cBhvr>
                                        <p:cTn id="29" dur="500"/>
                                        <p:tgtEl>
                                          <p:spTgt spid="4">
                                            <p:txEl>
                                              <p:pRg st="4" end="4"/>
                                            </p:txEl>
                                          </p:spTgt>
                                        </p:tgtEl>
                                      </p:cBhvr>
                                    </p:animEffect>
                                  </p:childTnLst>
                                </p:cTn>
                              </p:par>
                            </p:childTnLst>
                          </p:cTn>
                        </p:par>
                        <p:par>
                          <p:cTn id="30" fill="hold">
                            <p:stCondLst>
                              <p:cond delay="5000"/>
                            </p:stCondLst>
                            <p:childTnLst>
                              <p:par>
                                <p:cTn id="31" presetID="18" presetClass="entr" presetSubtype="12" fill="hold" grpId="0" nodeType="after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strips(downLeft)">
                                      <p:cBhvr>
                                        <p:cTn id="33" dur="500"/>
                                        <p:tgtEl>
                                          <p:spTgt spid="4">
                                            <p:txEl>
                                              <p:pRg st="5" end="5"/>
                                            </p:txEl>
                                          </p:spTgt>
                                        </p:tgtEl>
                                      </p:cBhvr>
                                    </p:animEffect>
                                  </p:childTnLst>
                                </p:cTn>
                              </p:par>
                            </p:childTnLst>
                          </p:cTn>
                        </p:par>
                        <p:par>
                          <p:cTn id="34" fill="hold">
                            <p:stCondLst>
                              <p:cond delay="5500"/>
                            </p:stCondLst>
                            <p:childTnLst>
                              <p:par>
                                <p:cTn id="35" presetID="18" presetClass="entr" presetSubtype="12" fill="hold" grpId="0" nodeType="after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strips(downLeft)">
                                      <p:cBhvr>
                                        <p:cTn id="37" dur="500"/>
                                        <p:tgtEl>
                                          <p:spTgt spid="4">
                                            <p:txEl>
                                              <p:pRg st="6" end="6"/>
                                            </p:txEl>
                                          </p:spTgt>
                                        </p:tgtEl>
                                      </p:cBhvr>
                                    </p:animEffect>
                                  </p:childTnLst>
                                </p:cTn>
                              </p:par>
                            </p:childTnLst>
                          </p:cTn>
                        </p:par>
                        <p:par>
                          <p:cTn id="38" fill="hold">
                            <p:stCondLst>
                              <p:cond delay="6000"/>
                            </p:stCondLst>
                            <p:childTnLst>
                              <p:par>
                                <p:cTn id="39" presetID="18" presetClass="entr" presetSubtype="12" fill="hold" grpId="0" nodeType="after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strips(downLeft)">
                                      <p:cBhvr>
                                        <p:cTn id="41" dur="500"/>
                                        <p:tgtEl>
                                          <p:spTgt spid="4">
                                            <p:txEl>
                                              <p:pRg st="7" end="7"/>
                                            </p:txEl>
                                          </p:spTgt>
                                        </p:tgtEl>
                                      </p:cBhvr>
                                    </p:animEffect>
                                  </p:childTnLst>
                                </p:cTn>
                              </p:par>
                            </p:childTnLst>
                          </p:cTn>
                        </p:par>
                        <p:par>
                          <p:cTn id="42" fill="hold">
                            <p:stCondLst>
                              <p:cond delay="6500"/>
                            </p:stCondLst>
                            <p:childTnLst>
                              <p:par>
                                <p:cTn id="43" presetID="18" presetClass="entr" presetSubtype="12" fill="hold" grpId="0" nodeType="after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strips(downLeft)">
                                      <p:cBhvr>
                                        <p:cTn id="4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style>
          <a:lnRef idx="0">
            <a:schemeClr val="accent2"/>
          </a:lnRef>
          <a:fillRef idx="3">
            <a:schemeClr val="accent2"/>
          </a:fillRef>
          <a:effectRef idx="3">
            <a:schemeClr val="accent2"/>
          </a:effectRef>
          <a:fontRef idx="minor">
            <a:schemeClr val="lt1"/>
          </a:fontRef>
        </p:style>
        <p:txBody>
          <a:bodyPr>
            <a:scene3d>
              <a:camera prst="orthographicFront"/>
              <a:lightRig rig="harsh" dir="t"/>
            </a:scene3d>
            <a:sp3d extrusionH="57150" prstMaterial="matte">
              <a:bevelT w="63500" h="12700" prst="angle"/>
              <a:contourClr>
                <a:schemeClr val="bg1">
                  <a:lumMod val="65000"/>
                </a:schemeClr>
              </a:contourClr>
            </a:sp3d>
          </a:bodyPr>
          <a:lstStyle/>
          <a:p>
            <a:r>
              <a:rPr lang="fa-IR" dirty="0" smtClean="0">
                <a:solidFill>
                  <a:srgbClr val="F6A71A"/>
                </a:solidFill>
              </a:rPr>
              <a:t>4.معرفی کاربردها</a:t>
            </a:r>
            <a:endParaRPr lang="en-US" dirty="0">
              <a:solidFill>
                <a:srgbClr val="F6A71A"/>
              </a:solidFill>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23</a:t>
            </a:fld>
            <a:endParaRPr lang="en-US" dirty="0"/>
          </a:p>
        </p:txBody>
      </p:sp>
      <p:sp>
        <p:nvSpPr>
          <p:cNvPr id="4" name="Text Placeholder 3"/>
          <p:cNvSpPr>
            <a:spLocks noGrp="1"/>
          </p:cNvSpPr>
          <p:nvPr>
            <p:ph type="body" sz="quarter" idx="11"/>
          </p:nvPr>
        </p:nvSpPr>
        <p:spPr>
          <a:xfrm>
            <a:off x="609600" y="1600200"/>
            <a:ext cx="7315200" cy="4648200"/>
          </a:xfrm>
        </p:spPr>
        <p:txBody>
          <a:bodyPr/>
          <a:lstStyle/>
          <a:p>
            <a:pPr>
              <a:lnSpc>
                <a:spcPct val="150000"/>
              </a:lnSpc>
            </a:pPr>
            <a:r>
              <a:rPr lang="fa-IR" dirty="0">
                <a:solidFill>
                  <a:schemeClr val="tx1"/>
                </a:solidFill>
              </a:rPr>
              <a:t> </a:t>
            </a:r>
            <a:endParaRPr lang="en-US" dirty="0">
              <a:solidFill>
                <a:schemeClr val="tx1"/>
              </a:solidFill>
            </a:endParaRPr>
          </a:p>
          <a:p>
            <a:pPr>
              <a:lnSpc>
                <a:spcPct val="150000"/>
              </a:lnSpc>
            </a:pPr>
            <a:endParaRPr lang="en-US" dirty="0">
              <a:solidFill>
                <a:schemeClr val="tx1"/>
              </a:solidFill>
            </a:endParaRPr>
          </a:p>
          <a:p>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079486"/>
            <a:ext cx="588645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838200" y="5410200"/>
            <a:ext cx="7239000" cy="646331"/>
          </a:xfrm>
          <a:prstGeom prst="rect">
            <a:avLst/>
          </a:prstGeom>
        </p:spPr>
        <p:txBody>
          <a:bodyPr wrap="square">
            <a:spAutoFit/>
          </a:bodyPr>
          <a:lstStyle/>
          <a:p>
            <a:pPr algn="r" rtl="1"/>
            <a:r>
              <a:rPr lang="fa-IR" sz="1800" b="1" dirty="0">
                <a:cs typeface="B Nazanin"/>
              </a:rPr>
              <a:t>شکل۵.</a:t>
            </a:r>
            <a:r>
              <a:rPr lang="fa-IR" sz="1800" dirty="0">
                <a:cs typeface="B Nazanin"/>
              </a:rPr>
              <a:t> طیف های </a:t>
            </a:r>
            <a:r>
              <a:rPr lang="en-US" sz="1400" dirty="0">
                <a:cs typeface="B Nazanin"/>
              </a:rPr>
              <a:t>IR</a:t>
            </a:r>
            <a:r>
              <a:rPr lang="fa-IR" sz="1400" dirty="0">
                <a:cs typeface="B Nazanin"/>
              </a:rPr>
              <a:t> </a:t>
            </a:r>
            <a:r>
              <a:rPr lang="fa-IR" sz="1800" dirty="0">
                <a:cs typeface="B Nazanin"/>
              </a:rPr>
              <a:t>مربوط به </a:t>
            </a:r>
            <a:r>
              <a:rPr lang="en-US" sz="1800" dirty="0">
                <a:cs typeface="B Nazanin"/>
              </a:rPr>
              <a:t>a</a:t>
            </a:r>
            <a:r>
              <a:rPr lang="fa-IR" sz="1800" dirty="0">
                <a:cs typeface="B Nazanin"/>
              </a:rPr>
              <a:t>) پلی آمینوبنزن سولفونیک اسید (</a:t>
            </a:r>
            <a:r>
              <a:rPr lang="en-US" sz="1200" dirty="0">
                <a:cs typeface="B Nazanin"/>
              </a:rPr>
              <a:t>PABS</a:t>
            </a:r>
            <a:r>
              <a:rPr lang="fa-IR" sz="1800" dirty="0">
                <a:cs typeface="B Nazanin"/>
              </a:rPr>
              <a:t>)، </a:t>
            </a:r>
            <a:r>
              <a:rPr lang="en-US" sz="1800" dirty="0">
                <a:cs typeface="B Nazanin"/>
              </a:rPr>
              <a:t>b</a:t>
            </a:r>
            <a:r>
              <a:rPr lang="fa-IR" sz="1800" dirty="0">
                <a:cs typeface="B Nazanin"/>
              </a:rPr>
              <a:t>) نانولوله کربنی تک جداره (</a:t>
            </a:r>
            <a:r>
              <a:rPr lang="en-US" sz="1400" dirty="0">
                <a:cs typeface="B Nazanin"/>
              </a:rPr>
              <a:t>SWNT</a:t>
            </a:r>
            <a:r>
              <a:rPr lang="fa-IR" sz="1800" dirty="0">
                <a:cs typeface="B Nazanin"/>
              </a:rPr>
              <a:t>) کربوکسیل دار شده و </a:t>
            </a:r>
            <a:r>
              <a:rPr lang="en-US" sz="1800" dirty="0">
                <a:cs typeface="B Nazanin"/>
              </a:rPr>
              <a:t>c</a:t>
            </a:r>
            <a:r>
              <a:rPr lang="fa-IR" sz="1800" dirty="0">
                <a:cs typeface="B Nazanin"/>
              </a:rPr>
              <a:t>) نانو لوله پوشیده شده با </a:t>
            </a:r>
            <a:r>
              <a:rPr lang="en-US" sz="1400" dirty="0" smtClean="0">
                <a:cs typeface="B Nazanin"/>
              </a:rPr>
              <a:t>PABS</a:t>
            </a:r>
            <a:endParaRPr lang="en-US" sz="1400" dirty="0">
              <a:cs typeface="B Nazanin"/>
            </a:endParaRPr>
          </a:p>
        </p:txBody>
      </p:sp>
      <p:sp>
        <p:nvSpPr>
          <p:cNvPr id="7" name="TextBox 6"/>
          <p:cNvSpPr txBox="1"/>
          <p:nvPr/>
        </p:nvSpPr>
        <p:spPr>
          <a:xfrm>
            <a:off x="609600" y="1371600"/>
            <a:ext cx="7315200" cy="707886"/>
          </a:xfrm>
          <a:prstGeom prst="rect">
            <a:avLst/>
          </a:prstGeom>
          <a:noFill/>
        </p:spPr>
        <p:txBody>
          <a:bodyPr wrap="square" rtlCol="1">
            <a:spAutoFit/>
          </a:bodyPr>
          <a:lstStyle/>
          <a:p>
            <a:pPr algn="r" rtl="1"/>
            <a:r>
              <a:rPr lang="fa-IR" sz="2000" dirty="0">
                <a:cs typeface="B Nazanin"/>
              </a:rPr>
              <a:t>کاربردهای طیف سنجی مادون قرمز اکثرا به صورت مقایسه طیف چند گونه با یکدیگر در راستای هدف مورد نظر می باشد. </a:t>
            </a:r>
            <a:endParaRPr lang="fa-IR" dirty="0"/>
          </a:p>
        </p:txBody>
      </p:sp>
    </p:spTree>
    <p:extLst>
      <p:ext uri="{BB962C8B-B14F-4D97-AF65-F5344CB8AC3E}">
        <p14:creationId xmlns:p14="http://schemas.microsoft.com/office/powerpoint/2010/main" val="8310477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8" presetClass="entr" presetSubtype="12"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style>
          <a:lnRef idx="0">
            <a:schemeClr val="accent2"/>
          </a:lnRef>
          <a:fillRef idx="3">
            <a:schemeClr val="accent2"/>
          </a:fillRef>
          <a:effectRef idx="3">
            <a:schemeClr val="accent2"/>
          </a:effectRef>
          <a:fontRef idx="minor">
            <a:schemeClr val="lt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lvl="0"/>
            <a:r>
              <a:rPr lang="fa-IR" dirty="0" smtClean="0">
                <a:solidFill>
                  <a:srgbClr val="F6A71A"/>
                </a:solidFill>
              </a:rPr>
              <a:t>4.معرفی کاربردها</a:t>
            </a:r>
            <a:endParaRPr lang="en-US" dirty="0">
              <a:solidFill>
                <a:srgbClr val="F6A71A"/>
              </a:solidFill>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24</a:t>
            </a:fld>
            <a:endParaRPr lang="en-US" dirty="0"/>
          </a:p>
        </p:txBody>
      </p:sp>
      <p:sp>
        <p:nvSpPr>
          <p:cNvPr id="4" name="Text Placeholder 3"/>
          <p:cNvSpPr>
            <a:spLocks noGrp="1"/>
          </p:cNvSpPr>
          <p:nvPr>
            <p:ph type="body" sz="quarter" idx="11"/>
          </p:nvPr>
        </p:nvSpPr>
        <p:spPr>
          <a:xfrm>
            <a:off x="762000" y="1981200"/>
            <a:ext cx="7086600" cy="4070132"/>
          </a:xfrm>
        </p:spPr>
        <p:txBody>
          <a:bodyPr/>
          <a:lstStyle/>
          <a:p>
            <a:pPr>
              <a:lnSpc>
                <a:spcPct val="150000"/>
              </a:lnSpc>
            </a:pPr>
            <a:endParaRPr lang="fa-IR" dirty="0" smtClean="0">
              <a:solidFill>
                <a:schemeClr val="tx1"/>
              </a:solidFill>
            </a:endParaRPr>
          </a:p>
          <a:p>
            <a:pPr>
              <a:lnSpc>
                <a:spcPct val="150000"/>
              </a:lnSpc>
            </a:pPr>
            <a:endParaRPr lang="fa-IR" dirty="0">
              <a:solidFill>
                <a:schemeClr val="tx1"/>
              </a:solidFill>
            </a:endParaRPr>
          </a:p>
          <a:p>
            <a:pPr>
              <a:lnSpc>
                <a:spcPct val="150000"/>
              </a:lnSpc>
            </a:pPr>
            <a:endParaRPr lang="fa-IR" dirty="0" smtClean="0">
              <a:solidFill>
                <a:schemeClr val="tx1"/>
              </a:solidFill>
            </a:endParaRPr>
          </a:p>
          <a:p>
            <a:pPr>
              <a:lnSpc>
                <a:spcPct val="150000"/>
              </a:lnSpc>
            </a:pPr>
            <a:endParaRPr lang="fa-IR" dirty="0">
              <a:solidFill>
                <a:schemeClr val="tx1"/>
              </a:solidFill>
            </a:endParaRPr>
          </a:p>
          <a:p>
            <a:pPr>
              <a:lnSpc>
                <a:spcPct val="150000"/>
              </a:lnSpc>
            </a:pPr>
            <a:endParaRPr lang="fa-IR" dirty="0" smtClean="0">
              <a:solidFill>
                <a:schemeClr val="tx1"/>
              </a:solidFill>
            </a:endParaRPr>
          </a:p>
          <a:p>
            <a:pPr>
              <a:lnSpc>
                <a:spcPct val="150000"/>
              </a:lnSpc>
            </a:pPr>
            <a:r>
              <a:rPr lang="fa-IR" b="1" dirty="0" smtClean="0"/>
              <a:t>                                    </a:t>
            </a:r>
          </a:p>
          <a:p>
            <a:pPr>
              <a:lnSpc>
                <a:spcPct val="150000"/>
              </a:lnSpc>
            </a:pPr>
            <a:r>
              <a:rPr lang="fa-IR" b="1" dirty="0" smtClean="0"/>
              <a:t>                         </a:t>
            </a:r>
          </a:p>
          <a:p>
            <a:pPr>
              <a:lnSpc>
                <a:spcPct val="150000"/>
              </a:lnSpc>
            </a:pPr>
            <a:r>
              <a:rPr lang="fa-IR" b="1" dirty="0"/>
              <a:t> </a:t>
            </a:r>
            <a:r>
              <a:rPr lang="fa-IR" b="1" dirty="0" smtClean="0"/>
              <a:t>                      </a:t>
            </a:r>
            <a:endParaRPr lang="en-US" sz="1600" dirty="0"/>
          </a:p>
        </p:txBody>
      </p:sp>
      <p:pic>
        <p:nvPicPr>
          <p:cNvPr id="5" name="Picture 4"/>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90600" y="1828800"/>
            <a:ext cx="6553200" cy="3897134"/>
          </a:xfrm>
          <a:prstGeom prst="roundRect">
            <a:avLst>
              <a:gd name="adj" fmla="val 4167"/>
            </a:avLst>
          </a:prstGeom>
          <a:solidFill>
            <a:srgbClr val="FFFFFF"/>
          </a:solidFill>
          <a:ln w="76200" cap="sq">
            <a:solidFill>
              <a:srgbClr val="CC99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p:cNvSpPr txBox="1"/>
          <p:nvPr/>
        </p:nvSpPr>
        <p:spPr>
          <a:xfrm>
            <a:off x="990600" y="5878334"/>
            <a:ext cx="5562600" cy="553998"/>
          </a:xfrm>
          <a:prstGeom prst="rect">
            <a:avLst/>
          </a:prstGeom>
          <a:noFill/>
        </p:spPr>
        <p:txBody>
          <a:bodyPr wrap="square" rtlCol="1">
            <a:spAutoFit/>
          </a:bodyPr>
          <a:lstStyle/>
          <a:p>
            <a:pPr algn="r" rtl="1">
              <a:lnSpc>
                <a:spcPct val="150000"/>
              </a:lnSpc>
            </a:pPr>
            <a:r>
              <a:rPr lang="fa-IR" sz="2000" b="1" dirty="0"/>
              <a:t>شکل۶. </a:t>
            </a:r>
            <a:r>
              <a:rPr lang="fa-IR" sz="2000" dirty="0"/>
              <a:t>واکنش میان نانولوله کربنی تک جداره با </a:t>
            </a:r>
            <a:r>
              <a:rPr lang="en-US" sz="1600" dirty="0"/>
              <a:t>PABS</a:t>
            </a:r>
          </a:p>
        </p:txBody>
      </p:sp>
    </p:spTree>
    <p:extLst>
      <p:ext uri="{BB962C8B-B14F-4D97-AF65-F5344CB8AC3E}">
        <p14:creationId xmlns:p14="http://schemas.microsoft.com/office/powerpoint/2010/main" val="896653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style>
          <a:lnRef idx="0">
            <a:schemeClr val="accent2"/>
          </a:lnRef>
          <a:fillRef idx="3">
            <a:schemeClr val="accent2"/>
          </a:fillRef>
          <a:effectRef idx="3">
            <a:schemeClr val="accent2"/>
          </a:effectRef>
          <a:fontRef idx="minor">
            <a:schemeClr val="lt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lvl="0"/>
            <a:r>
              <a:rPr lang="fa-IR" dirty="0" smtClean="0">
                <a:solidFill>
                  <a:srgbClr val="F6A71A"/>
                </a:solidFill>
              </a:rPr>
              <a:t>4.معرفی کاربردها</a:t>
            </a:r>
            <a:endParaRPr lang="en-US" dirty="0">
              <a:solidFill>
                <a:srgbClr val="F6A71A"/>
              </a:solidFill>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25</a:t>
            </a:fld>
            <a:endParaRPr lang="en-US" dirty="0"/>
          </a:p>
        </p:txBody>
      </p:sp>
      <p:sp>
        <p:nvSpPr>
          <p:cNvPr id="4" name="Text Placeholder 3"/>
          <p:cNvSpPr>
            <a:spLocks noGrp="1"/>
          </p:cNvSpPr>
          <p:nvPr>
            <p:ph type="body" sz="quarter" idx="11"/>
          </p:nvPr>
        </p:nvSpPr>
        <p:spPr>
          <a:xfrm>
            <a:off x="609600" y="1981200"/>
            <a:ext cx="7239000" cy="3657600"/>
          </a:xfrm>
          <a:solidFill>
            <a:srgbClr val="E4D4A6"/>
          </a:solidFill>
          <a:ln>
            <a:solidFill>
              <a:srgbClr val="CC9900"/>
            </a:solidFill>
          </a:ln>
        </p:spPr>
        <p:txBody>
          <a:bodyPr/>
          <a:lstStyle/>
          <a:p>
            <a:pPr>
              <a:lnSpc>
                <a:spcPct val="150000"/>
              </a:lnSpc>
            </a:pPr>
            <a:r>
              <a:rPr lang="fa-IR" dirty="0"/>
              <a:t>در طیف مربوط به نانو لوله کربنی یک پیک در </a:t>
            </a:r>
            <a:r>
              <a:rPr lang="en-US" sz="1600" dirty="0"/>
              <a:t>cm</a:t>
            </a:r>
            <a:r>
              <a:rPr lang="en-US" sz="1600" baseline="30000" dirty="0"/>
              <a:t>-1</a:t>
            </a:r>
            <a:r>
              <a:rPr lang="fa-IR" dirty="0"/>
              <a:t> ۱۷۱۴ مشاهده می شود که مربوط به پیوند </a:t>
            </a:r>
            <a:r>
              <a:rPr lang="en-US" sz="1600" dirty="0"/>
              <a:t>C=O</a:t>
            </a:r>
            <a:r>
              <a:rPr lang="en-US" dirty="0"/>
              <a:t> </a:t>
            </a:r>
            <a:r>
              <a:rPr lang="fa-IR" dirty="0"/>
              <a:t>در گروه کربوکسیلیک اسید می باشد. همانطور که ملاحظه می شود، این پیک در طیف مربوط به محصول نهایی حذف شده و در عوض یک پیک قویتر در </a:t>
            </a:r>
            <a:r>
              <a:rPr lang="en-US" sz="1600" dirty="0"/>
              <a:t>cm</a:t>
            </a:r>
            <a:r>
              <a:rPr lang="en-US" sz="1600" baseline="30000" dirty="0"/>
              <a:t>-1</a:t>
            </a:r>
            <a:r>
              <a:rPr lang="fa-IR" dirty="0"/>
              <a:t> ۱۶۵۲ به وجود امده که مربوط به پیوند </a:t>
            </a:r>
            <a:r>
              <a:rPr lang="en-US" sz="1600" dirty="0"/>
              <a:t>C=O</a:t>
            </a:r>
            <a:r>
              <a:rPr lang="fa-IR" dirty="0"/>
              <a:t> در گروه آمیدی موجود در محصول نهایی می باشد. علاوه بر این، در طیف </a:t>
            </a:r>
            <a:r>
              <a:rPr lang="en-US" sz="1600" dirty="0"/>
              <a:t>PABS</a:t>
            </a:r>
            <a:r>
              <a:rPr lang="fa-IR" dirty="0"/>
              <a:t> می توان به وجود پیک در حوالی </a:t>
            </a:r>
            <a:r>
              <a:rPr lang="en-US" sz="1600" dirty="0"/>
              <a:t>cm</a:t>
            </a:r>
            <a:r>
              <a:rPr lang="en-US" sz="1600" baseline="30000" dirty="0"/>
              <a:t>-1</a:t>
            </a:r>
            <a:r>
              <a:rPr lang="fa-IR" dirty="0"/>
              <a:t> ۳۰۵۰ و همچنین پیک های موجود در محدوده </a:t>
            </a:r>
            <a:r>
              <a:rPr lang="en-US" sz="1600" dirty="0"/>
              <a:t>cm</a:t>
            </a:r>
            <a:r>
              <a:rPr lang="en-US" sz="1600" baseline="30000" dirty="0"/>
              <a:t>-1</a:t>
            </a:r>
            <a:r>
              <a:rPr lang="fa-IR" dirty="0"/>
              <a:t> ۱۶۰۰-۱۵۸۰ اشاره کرد که مربوط به ساختار آروماتیک حلقه بنزن می باشد. </a:t>
            </a:r>
            <a:endParaRPr lang="en-US" dirty="0"/>
          </a:p>
        </p:txBody>
      </p:sp>
    </p:spTree>
    <p:extLst>
      <p:ext uri="{BB962C8B-B14F-4D97-AF65-F5344CB8AC3E}">
        <p14:creationId xmlns:p14="http://schemas.microsoft.com/office/powerpoint/2010/main" val="3887309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strips(downLeft)">
                                      <p:cBhvr>
                                        <p:cTn id="7" dur="500"/>
                                        <p:tgtEl>
                                          <p:spTgt spid="4">
                                            <p:bg/>
                                          </p:spTgt>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strips(downLeft)">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style>
          <a:lnRef idx="3">
            <a:schemeClr val="lt1"/>
          </a:lnRef>
          <a:fillRef idx="1">
            <a:schemeClr val="accent6"/>
          </a:fillRef>
          <a:effectRef idx="1">
            <a:schemeClr val="accent6"/>
          </a:effectRef>
          <a:fontRef idx="minor">
            <a:schemeClr val="lt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buClr>
                <a:srgbClr val="FFFF00"/>
              </a:buClr>
            </a:pPr>
            <a:r>
              <a:rPr lang="fa-IR" dirty="0">
                <a:ln/>
                <a:solidFill>
                  <a:srgbClr val="FF0066"/>
                </a:solidFill>
                <a:effectLst>
                  <a:reflection blurRad="6350" stA="50000" endA="300" endPos="50000" dist="29997" dir="5400000" sy="-100000" algn="bl" rotWithShape="0"/>
                </a:effectLst>
              </a:rPr>
              <a:t>۵. نتیجه گیری</a:t>
            </a:r>
            <a:endParaRPr lang="en-US" dirty="0">
              <a:ln/>
              <a:solidFill>
                <a:srgbClr val="FF0066"/>
              </a:solidFill>
              <a:effectLst>
                <a:reflection blurRad="6350" stA="50000" endA="300" endPos="50000" dist="29997" dir="5400000" sy="-100000" algn="bl" rotWithShape="0"/>
              </a:effectLst>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26</a:t>
            </a:fld>
            <a:endParaRPr lang="en-US" dirty="0"/>
          </a:p>
        </p:txBody>
      </p:sp>
      <p:sp>
        <p:nvSpPr>
          <p:cNvPr id="4" name="Text Placeholder 3"/>
          <p:cNvSpPr>
            <a:spLocks noGrp="1"/>
          </p:cNvSpPr>
          <p:nvPr>
            <p:ph type="body" sz="quarter" idx="11"/>
          </p:nvPr>
        </p:nvSpPr>
        <p:spPr>
          <a:xfrm>
            <a:off x="685800" y="2012732"/>
            <a:ext cx="7162800" cy="3092668"/>
          </a:xfrm>
          <a:noFill/>
        </p:spPr>
        <p:style>
          <a:lnRef idx="1">
            <a:schemeClr val="accent2"/>
          </a:lnRef>
          <a:fillRef idx="2">
            <a:schemeClr val="accent2"/>
          </a:fillRef>
          <a:effectRef idx="1">
            <a:schemeClr val="accent2"/>
          </a:effectRef>
          <a:fontRef idx="minor">
            <a:schemeClr val="dk1"/>
          </a:fontRef>
        </p:style>
        <p:txBody>
          <a:bodyPr/>
          <a:lstStyle/>
          <a:p>
            <a:pPr>
              <a:lnSpc>
                <a:spcPct val="150000"/>
              </a:lnSpc>
            </a:pPr>
            <a:r>
              <a:rPr lang="fa-IR" dirty="0"/>
              <a:t>دستگاه های مختلفی برای طیف سنجی مادون قرمز گسترش یافته اند که پر کاربردترین آنها دستگاه های تبدیل فوریه می باشند و مزایای منحصر به فردی را به همراه دارند. این روش طیف سنجی را می توان برای جامدات، مایعات و همچنین گازها به کار برد که هر کدام نیازمند مراحل آماده سازی مختلفی برای نمونه و استفاده از تجهیزات ویژه خود دارند. روش طیف سنجی مادون قرمز از کاربرد های گسترده ای در زمینه های مختلف برخوردار است که اکثر آنها جنبه کیفی و مقایسه ای دارند.</a:t>
            </a:r>
            <a:endParaRPr lang="en-US" dirty="0"/>
          </a:p>
          <a:p>
            <a:endParaRPr lang="en-US" dirty="0">
              <a:solidFill>
                <a:schemeClr val="tx1"/>
              </a:solidFill>
            </a:endParaRPr>
          </a:p>
        </p:txBody>
      </p:sp>
    </p:spTree>
    <p:extLst>
      <p:ext uri="{BB962C8B-B14F-4D97-AF65-F5344CB8AC3E}">
        <p14:creationId xmlns:p14="http://schemas.microsoft.com/office/powerpoint/2010/main" val="2560430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90"/>
                                          </p:val>
                                        </p:tav>
                                        <p:tav tm="100000">
                                          <p:val>
                                            <p:fltVal val="0"/>
                                          </p:val>
                                        </p:tav>
                                      </p:tavLst>
                                    </p:anim>
                                    <p:animEffect transition="in" filter="fade">
                                      <p:cBhvr>
                                        <p:cTn id="10" dur="1000"/>
                                        <p:tgtEl>
                                          <p:spTgt spid="4">
                                            <p:bg/>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a:scene3d>
            <a:camera prst="perspectiveAbove"/>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a:scene3d>
              <a:camera prst="perspectiveAbove"/>
              <a:lightRig rig="harsh" dir="t"/>
            </a:scene3d>
            <a:sp3d extrusionH="57150" prstMaterial="matte">
              <a:bevelT w="63500" h="12700" prst="angle"/>
              <a:contourClr>
                <a:schemeClr val="bg1">
                  <a:lumMod val="65000"/>
                </a:schemeClr>
              </a:contourClr>
            </a:sp3d>
          </a:bodyPr>
          <a:lstStyle/>
          <a:p>
            <a:r>
              <a:rPr lang="fa-IR" sz="4800" dirty="0">
                <a:ln/>
                <a:solidFill>
                  <a:srgbClr val="FFFF99"/>
                </a:solidFill>
              </a:rPr>
              <a:t>منابع</a:t>
            </a:r>
            <a:endParaRPr lang="en-US" sz="4800" dirty="0">
              <a:ln/>
              <a:solidFill>
                <a:srgbClr val="FFFF99"/>
              </a:solidFill>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27</a:t>
            </a:fld>
            <a:endParaRPr lang="en-US" dirty="0"/>
          </a:p>
        </p:txBody>
      </p:sp>
      <p:sp>
        <p:nvSpPr>
          <p:cNvPr id="4" name="Text Placeholder 3"/>
          <p:cNvSpPr>
            <a:spLocks noGrp="1"/>
          </p:cNvSpPr>
          <p:nvPr>
            <p:ph type="body" sz="quarter" idx="11"/>
          </p:nvPr>
        </p:nvSpPr>
        <p:spPr>
          <a:xfrm>
            <a:off x="228600" y="1631732"/>
            <a:ext cx="8077200" cy="4419600"/>
          </a:xfrm>
        </p:spPr>
        <p:txBody>
          <a:bodyPr/>
          <a:lstStyle/>
          <a:p>
            <a:pPr algn="l"/>
            <a:r>
              <a:rPr lang="en-US" dirty="0" smtClean="0"/>
              <a:t>.</a:t>
            </a:r>
            <a:endParaRPr lang="en-US" dirty="0"/>
          </a:p>
          <a:p>
            <a:pPr marL="0" algn="l">
              <a:lnSpc>
                <a:spcPct val="107000"/>
              </a:lnSpc>
              <a:spcBef>
                <a:spcPts val="0"/>
              </a:spcBef>
              <a:spcAft>
                <a:spcPts val="800"/>
              </a:spcAft>
            </a:pPr>
            <a:endParaRPr lang="en-US" dirty="0"/>
          </a:p>
        </p:txBody>
      </p:sp>
      <p:sp>
        <p:nvSpPr>
          <p:cNvPr id="5" name="Rectangle 4"/>
          <p:cNvSpPr/>
          <p:nvPr/>
        </p:nvSpPr>
        <p:spPr>
          <a:xfrm>
            <a:off x="685800" y="1678513"/>
            <a:ext cx="7239000" cy="3970318"/>
          </a:xfrm>
          <a:prstGeom prst="rect">
            <a:avLst/>
          </a:prstGeom>
          <a:solidFill>
            <a:srgbClr val="FFFF99"/>
          </a:solidFill>
          <a:ln>
            <a:solidFill>
              <a:srgbClr val="CC9900"/>
            </a:solidFill>
          </a:ln>
          <a:effectLst>
            <a:outerShdw blurRad="50800" dist="38100" dir="5400000" algn="t" rotWithShape="0">
              <a:prstClr val="black">
                <a:alpha val="40000"/>
              </a:prstClr>
            </a:outerShdw>
          </a:effectLst>
        </p:spPr>
        <p:txBody>
          <a:bodyPr wrap="square">
            <a:spAutoFit/>
          </a:bodyPr>
          <a:lstStyle/>
          <a:p>
            <a:pPr rtl="1"/>
            <a:r>
              <a:rPr lang="ar-SA" sz="2000" dirty="0"/>
              <a:t> </a:t>
            </a:r>
            <a:endParaRPr lang="en-US" sz="2000" dirty="0"/>
          </a:p>
          <a:p>
            <a:r>
              <a:rPr lang="ar-SA" sz="2000" dirty="0" smtClean="0"/>
              <a:t>1.</a:t>
            </a:r>
            <a:r>
              <a:rPr lang="en-US" sz="2000" dirty="0" smtClean="0"/>
              <a:t> Holler</a:t>
            </a:r>
            <a:r>
              <a:rPr lang="en-US" sz="2000" dirty="0"/>
              <a:t>, F.J., D.A. </a:t>
            </a:r>
            <a:r>
              <a:rPr lang="en-US" sz="2000" dirty="0" err="1"/>
              <a:t>Skoog</a:t>
            </a:r>
            <a:r>
              <a:rPr lang="en-US" sz="2000" dirty="0"/>
              <a:t>, and S.R. Crouch, </a:t>
            </a:r>
            <a:r>
              <a:rPr lang="en-US" sz="2000" i="1" dirty="0"/>
              <a:t>Principles of instrumental analysis.</a:t>
            </a:r>
            <a:r>
              <a:rPr lang="en-US" sz="2000" dirty="0"/>
              <a:t> Belmont: Thomson, 2007</a:t>
            </a:r>
            <a:r>
              <a:rPr lang="ar-SA" sz="2000" dirty="0" smtClean="0"/>
              <a:t>.</a:t>
            </a:r>
            <a:endParaRPr lang="en-US" sz="2000" dirty="0"/>
          </a:p>
          <a:p>
            <a:r>
              <a:rPr lang="ar-SA" sz="2000" dirty="0" smtClean="0"/>
              <a:t>2.</a:t>
            </a:r>
            <a:r>
              <a:rPr lang="en-US" sz="2000" dirty="0" smtClean="0"/>
              <a:t> </a:t>
            </a:r>
            <a:r>
              <a:rPr lang="en-US" sz="2000" dirty="0" err="1" smtClean="0"/>
              <a:t>Rouessac</a:t>
            </a:r>
            <a:r>
              <a:rPr lang="en-US" sz="2000" dirty="0"/>
              <a:t>, F. and A. </a:t>
            </a:r>
            <a:r>
              <a:rPr lang="en-US" sz="2000" dirty="0" err="1"/>
              <a:t>Rouessac</a:t>
            </a:r>
            <a:r>
              <a:rPr lang="en-US" sz="2000" dirty="0"/>
              <a:t>, </a:t>
            </a:r>
            <a:r>
              <a:rPr lang="en-US" sz="2000" i="1" dirty="0"/>
              <a:t>Chemical analysis: modern instrumentation methods and techniques</a:t>
            </a:r>
            <a:r>
              <a:rPr lang="en-US" sz="2000" dirty="0"/>
              <a:t>. 2013: John Wiley &amp; Sons</a:t>
            </a:r>
            <a:r>
              <a:rPr lang="ar-SA" sz="2000" dirty="0"/>
              <a:t>.</a:t>
            </a:r>
            <a:endParaRPr lang="en-US" sz="2000" dirty="0"/>
          </a:p>
          <a:p>
            <a:r>
              <a:rPr lang="ar-SA" sz="2000" dirty="0" smtClean="0"/>
              <a:t>3.</a:t>
            </a:r>
            <a:r>
              <a:rPr lang="en-US" sz="2000" dirty="0" smtClean="0"/>
              <a:t> Ingle </a:t>
            </a:r>
            <a:r>
              <a:rPr lang="en-US" sz="2000" dirty="0"/>
              <a:t>Jr, J.D. and S</a:t>
            </a:r>
            <a:r>
              <a:rPr lang="ar-SA" sz="2000" dirty="0"/>
              <a:t>.</a:t>
            </a:r>
            <a:r>
              <a:rPr lang="en-US" sz="2000" dirty="0"/>
              <a:t>R. Crouch, </a:t>
            </a:r>
            <a:r>
              <a:rPr lang="en-US" sz="2000" i="1" dirty="0" err="1"/>
              <a:t>Spectrochemical</a:t>
            </a:r>
            <a:r>
              <a:rPr lang="en-US" sz="2000" i="1" dirty="0"/>
              <a:t> analysis.</a:t>
            </a:r>
            <a:r>
              <a:rPr lang="en-US" sz="2000" dirty="0"/>
              <a:t> 1988</a:t>
            </a:r>
            <a:r>
              <a:rPr lang="ar-SA" sz="2000" dirty="0"/>
              <a:t>.</a:t>
            </a:r>
            <a:endParaRPr lang="en-US" sz="2000" dirty="0"/>
          </a:p>
          <a:p>
            <a:r>
              <a:rPr lang="ar-SA" sz="2000" dirty="0"/>
              <a:t>4</a:t>
            </a:r>
            <a:r>
              <a:rPr lang="ar-SA" sz="2000" dirty="0" smtClean="0"/>
              <a:t>.</a:t>
            </a:r>
            <a:r>
              <a:rPr lang="en-US" sz="2000" dirty="0"/>
              <a:t> </a:t>
            </a:r>
            <a:r>
              <a:rPr lang="ar-SA" sz="2000" dirty="0" smtClean="0"/>
              <a:t> </a:t>
            </a:r>
            <a:r>
              <a:rPr lang="en-US" sz="2000" dirty="0" smtClean="0"/>
              <a:t>Stuart</a:t>
            </a:r>
            <a:r>
              <a:rPr lang="en-US" sz="2000" dirty="0"/>
              <a:t>, B., </a:t>
            </a:r>
            <a:r>
              <a:rPr lang="en-US" sz="2000" i="1" dirty="0"/>
              <a:t>Infrared spectroscopy</a:t>
            </a:r>
            <a:r>
              <a:rPr lang="en-US" sz="2000" dirty="0"/>
              <a:t>. 2005: Wiley Online Library</a:t>
            </a:r>
            <a:r>
              <a:rPr lang="ar-SA" sz="2000" dirty="0"/>
              <a:t>.</a:t>
            </a:r>
            <a:endParaRPr lang="en-US" sz="2000" dirty="0"/>
          </a:p>
          <a:p>
            <a:r>
              <a:rPr lang="ar-SA" sz="2000" dirty="0" smtClean="0"/>
              <a:t>5.</a:t>
            </a:r>
            <a:r>
              <a:rPr lang="en-US" sz="2000" dirty="0" smtClean="0"/>
              <a:t> Zhao</a:t>
            </a:r>
            <a:r>
              <a:rPr lang="en-US" sz="2000" dirty="0"/>
              <a:t>, B., H. Hu, and R.C. Haddon, </a:t>
            </a:r>
            <a:r>
              <a:rPr lang="en-US" sz="2000" i="1" dirty="0"/>
              <a:t>Synthesis and Properties of a Water‐Soluble Single‐Walled Carbon Nanotube–Poly (m‐</a:t>
            </a:r>
            <a:r>
              <a:rPr lang="en-US" sz="2000" i="1" dirty="0" err="1"/>
              <a:t>aminobenzene</a:t>
            </a:r>
            <a:r>
              <a:rPr lang="en-US" sz="2000" i="1" dirty="0"/>
              <a:t> sulfonic acid)</a:t>
            </a:r>
            <a:r>
              <a:rPr lang="en-US" sz="2000" dirty="0"/>
              <a:t> </a:t>
            </a:r>
            <a:r>
              <a:rPr lang="en-US" sz="2000" i="1" dirty="0"/>
              <a:t>Graft Copolymer.</a:t>
            </a:r>
            <a:r>
              <a:rPr lang="en-US" sz="2000" dirty="0"/>
              <a:t> Advanced Functional Materials, 2004. </a:t>
            </a:r>
            <a:r>
              <a:rPr lang="en-US" sz="2000" b="1" dirty="0"/>
              <a:t>14</a:t>
            </a:r>
            <a:r>
              <a:rPr lang="en-US" sz="2000" dirty="0"/>
              <a:t>(1): p. 71-76</a:t>
            </a:r>
            <a:r>
              <a:rPr lang="ar-SA" sz="2000" dirty="0"/>
              <a:t>.</a:t>
            </a:r>
            <a:endParaRPr lang="en-US" sz="2000" dirty="0"/>
          </a:p>
          <a:p>
            <a:pPr rtl="1"/>
            <a:r>
              <a:rPr lang="ar-SA" dirty="0"/>
              <a:t> </a:t>
            </a:r>
            <a:endParaRPr lang="en-US" dirty="0"/>
          </a:p>
        </p:txBody>
      </p:sp>
    </p:spTree>
    <p:extLst>
      <p:ext uri="{BB962C8B-B14F-4D97-AF65-F5344CB8AC3E}">
        <p14:creationId xmlns:p14="http://schemas.microsoft.com/office/powerpoint/2010/main" val="2686696993"/>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99"/>
          </a:solidFill>
          <a:effectLst>
            <a:outerShdw blurRad="50800" dist="38100" dir="16200000" rotWithShape="0">
              <a:prstClr val="black">
                <a:alpha val="40000"/>
              </a:prstClr>
            </a:outerShdw>
          </a:effectLst>
        </p:spPr>
        <p:style>
          <a:lnRef idx="0">
            <a:scrgbClr r="0" g="0" b="0"/>
          </a:lnRef>
          <a:fillRef idx="1002">
            <a:schemeClr val="lt2"/>
          </a:fillRef>
          <a:effectRef idx="0">
            <a:scrgbClr r="0" g="0" b="0"/>
          </a:effectRef>
          <a:fontRef idx="major"/>
        </p:style>
        <p:txBody>
          <a:bodyPr>
            <a:scene3d>
              <a:camera prst="orthographicFront"/>
              <a:lightRig rig="harsh" dir="t"/>
            </a:scene3d>
            <a:sp3d extrusionH="57150" prstMaterial="matte">
              <a:bevelT w="63500" h="12700" prst="angle"/>
              <a:contourClr>
                <a:schemeClr val="bg1">
                  <a:lumMod val="65000"/>
                </a:schemeClr>
              </a:contourClr>
            </a:sp3d>
          </a:bodyPr>
          <a:lstStyle/>
          <a:p>
            <a:r>
              <a:rPr lang="fa-IR" dirty="0">
                <a:ln/>
                <a:solidFill>
                  <a:srgbClr val="A50021"/>
                </a:solidFill>
              </a:rPr>
              <a:t>چکیده:</a:t>
            </a:r>
            <a:endParaRPr lang="en-US" dirty="0">
              <a:ln/>
              <a:solidFill>
                <a:srgbClr val="A50021"/>
              </a:solidFill>
            </a:endParaRPr>
          </a:p>
        </p:txBody>
      </p:sp>
      <p:sp>
        <p:nvSpPr>
          <p:cNvPr id="3" name="Slide Number Placeholder 2"/>
          <p:cNvSpPr>
            <a:spLocks noGrp="1"/>
          </p:cNvSpPr>
          <p:nvPr>
            <p:ph type="sldNum" sz="quarter" idx="10"/>
          </p:nvPr>
        </p:nvSpPr>
        <p:spPr/>
        <p:txBody>
          <a:bodyPr/>
          <a:lstStyle/>
          <a:p>
            <a:pPr>
              <a:defRPr/>
            </a:pPr>
            <a:r>
              <a:rPr lang="en-US" dirty="0"/>
              <a:t>1</a:t>
            </a:r>
          </a:p>
        </p:txBody>
      </p:sp>
      <p:sp>
        <p:nvSpPr>
          <p:cNvPr id="5" name="Text Placeholder 4"/>
          <p:cNvSpPr>
            <a:spLocks noGrp="1"/>
          </p:cNvSpPr>
          <p:nvPr>
            <p:ph type="body" sz="quarter" idx="11"/>
          </p:nvPr>
        </p:nvSpPr>
        <p:spPr>
          <a:xfrm>
            <a:off x="990600" y="2133600"/>
            <a:ext cx="6629400" cy="3917732"/>
          </a:xfrm>
          <a:solidFill>
            <a:srgbClr val="FFFF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pPr>
            <a:r>
              <a:rPr lang="fa-IR" sz="2400" dirty="0">
                <a:solidFill>
                  <a:schemeClr val="tx1"/>
                </a:solidFill>
                <a:cs typeface="B Nazanin"/>
              </a:rPr>
              <a:t>طیف سنجی مادون </a:t>
            </a:r>
            <a:r>
              <a:rPr lang="fa-IR" sz="2400" dirty="0" smtClean="0">
                <a:solidFill>
                  <a:schemeClr val="tx1"/>
                </a:solidFill>
                <a:cs typeface="B Nazanin"/>
              </a:rPr>
              <a:t>قرمز</a:t>
            </a:r>
          </a:p>
          <a:p>
            <a:pPr>
              <a:lnSpc>
                <a:spcPct val="150000"/>
              </a:lnSpc>
            </a:pPr>
            <a:r>
              <a:rPr lang="fa-IR" dirty="0" smtClean="0">
                <a:solidFill>
                  <a:schemeClr val="tx1"/>
                </a:solidFill>
                <a:cs typeface="B Nazanin"/>
              </a:rPr>
              <a:t> </a:t>
            </a:r>
            <a:r>
              <a:rPr lang="fa-IR" dirty="0">
                <a:solidFill>
                  <a:schemeClr val="tx1"/>
                </a:solidFill>
                <a:cs typeface="B Nazanin"/>
              </a:rPr>
              <a:t>یکی از پر کاربردترین روش ها در شناسایی کیفی مولکول های مختلف، تعیین ساختار مولکولی گونه مختلف (مخصوصا گونه های آلی) و شناسایی گروه های عاملی موجود در ساختار یک گونه می باشد. در این مقاله به بررسی انواع مختلف دستگاه های طیف سنجی مادون قرمز، جزئیات دستگاهی روش طیف سنجی مادون قرمز، نحوه آماده سازی نمونه و برخی کاربردهای این روش پرداخته خواهد شد.</a:t>
            </a:r>
            <a:endParaRPr lang="en-US" dirty="0">
              <a:solidFill>
                <a:schemeClr val="tx1"/>
              </a:solidFill>
              <a:cs typeface="B Nazanin"/>
            </a:endParaRPr>
          </a:p>
          <a:p>
            <a:pPr>
              <a:lnSpc>
                <a:spcPct val="150000"/>
              </a:lnSpc>
            </a:pPr>
            <a:endParaRPr lang="en-US" dirty="0"/>
          </a:p>
        </p:txBody>
      </p:sp>
    </p:spTree>
    <p:extLst>
      <p:ext uri="{BB962C8B-B14F-4D97-AF65-F5344CB8AC3E}">
        <p14:creationId xmlns:p14="http://schemas.microsoft.com/office/powerpoint/2010/main" val="21869961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randombar(horizontal)">
                                      <p:cBhvr>
                                        <p:cTn id="11" dur="500"/>
                                        <p:tgtEl>
                                          <p:spTgt spid="5">
                                            <p:bg/>
                                          </p:spTgt>
                                        </p:tgtEl>
                                      </p:cBhvr>
                                    </p:animEffect>
                                  </p:childTnLst>
                                </p:cTn>
                              </p:par>
                            </p:childTnLst>
                          </p:cTn>
                        </p:par>
                        <p:par>
                          <p:cTn id="12" fill="hold">
                            <p:stCondLst>
                              <p:cond delay="2500"/>
                            </p:stCondLst>
                            <p:childTnLst>
                              <p:par>
                                <p:cTn id="13" presetID="14" presetClass="entr" presetSubtype="1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5" dur="500"/>
                                        <p:tgtEl>
                                          <p:spTgt spid="5">
                                            <p:txEl>
                                              <p:pRg st="0" end="0"/>
                                            </p:txEl>
                                          </p:spTgt>
                                        </p:tgtEl>
                                      </p:cBhvr>
                                    </p:animEffect>
                                  </p:childTnLst>
                                </p:cTn>
                              </p:par>
                            </p:childTnLst>
                          </p:cTn>
                        </p:par>
                        <p:par>
                          <p:cTn id="16" fill="hold">
                            <p:stCondLst>
                              <p:cond delay="3000"/>
                            </p:stCondLst>
                            <p:childTnLst>
                              <p:par>
                                <p:cTn id="17" presetID="14" presetClass="entr" presetSubtype="10"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82000" cy="914400"/>
          </a:xfrm>
          <a:solidFill>
            <a:srgbClr val="F6A71A"/>
          </a:solidFill>
        </p:spPr>
        <p:style>
          <a:lnRef idx="0">
            <a:schemeClr val="accent3"/>
          </a:lnRef>
          <a:fillRef idx="3">
            <a:schemeClr val="accent3"/>
          </a:fillRef>
          <a:effectRef idx="3">
            <a:schemeClr val="accent3"/>
          </a:effectRef>
          <a:fontRef idx="minor">
            <a:schemeClr val="lt1"/>
          </a:fontRef>
        </p:style>
        <p:txBody>
          <a:bodyPr/>
          <a:lstStyle/>
          <a:p>
            <a:pPr lvl="0"/>
            <a:r>
              <a:rPr lang="fa-IR" dirty="0">
                <a:solidFill>
                  <a:srgbClr val="FFFF99"/>
                </a:solidFill>
                <a:effectLst>
                  <a:reflection blurRad="6350" stA="50000" endA="300" endPos="50000" dist="60007" dir="5400000" sy="-100000" algn="bl" rotWithShape="0"/>
                </a:effectLst>
              </a:rPr>
              <a:t>مقدمه:</a:t>
            </a:r>
            <a:endParaRPr lang="en-US" dirty="0">
              <a:solidFill>
                <a:srgbClr val="FFFF99"/>
              </a:solidFill>
              <a:effectLst>
                <a:reflection blurRad="6350" stA="50000" endA="300" endPos="50000" dist="60007" dir="5400000" sy="-100000" algn="bl" rotWithShape="0"/>
              </a:effectLst>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4</a:t>
            </a:fld>
            <a:endParaRPr lang="en-US" dirty="0"/>
          </a:p>
        </p:txBody>
      </p:sp>
      <p:sp>
        <p:nvSpPr>
          <p:cNvPr id="4" name="Text Placeholder 3"/>
          <p:cNvSpPr>
            <a:spLocks noGrp="1"/>
          </p:cNvSpPr>
          <p:nvPr>
            <p:ph type="body" sz="quarter" idx="11"/>
          </p:nvPr>
        </p:nvSpPr>
        <p:spPr>
          <a:xfrm>
            <a:off x="533400" y="1752600"/>
            <a:ext cx="7543800" cy="4343400"/>
          </a:xfrm>
        </p:spPr>
        <p:style>
          <a:lnRef idx="1">
            <a:schemeClr val="accent1"/>
          </a:lnRef>
          <a:fillRef idx="2">
            <a:schemeClr val="accent1"/>
          </a:fillRef>
          <a:effectRef idx="1">
            <a:schemeClr val="accent1"/>
          </a:effectRef>
          <a:fontRef idx="minor">
            <a:schemeClr val="dk1"/>
          </a:fontRef>
        </p:style>
        <p:txBody>
          <a:bodyPr/>
          <a:lstStyle/>
          <a:p>
            <a:pPr marL="0" indent="0">
              <a:lnSpc>
                <a:spcPct val="150000"/>
              </a:lnSpc>
              <a:buClr>
                <a:srgbClr val="C00000"/>
              </a:buClr>
            </a:pPr>
            <a:r>
              <a:rPr lang="fa-IR" b="1" dirty="0" smtClean="0"/>
              <a:t>انواع </a:t>
            </a:r>
            <a:r>
              <a:rPr lang="fa-IR" b="1" dirty="0" smtClean="0">
                <a:solidFill>
                  <a:schemeClr val="tx1"/>
                </a:solidFill>
                <a:cs typeface="B Nazanin"/>
              </a:rPr>
              <a:t>دستگاه </a:t>
            </a:r>
            <a:r>
              <a:rPr lang="fa-IR" b="1" dirty="0">
                <a:solidFill>
                  <a:schemeClr val="tx1"/>
                </a:solidFill>
                <a:cs typeface="B Nazanin"/>
              </a:rPr>
              <a:t>های مادون قرمز </a:t>
            </a:r>
            <a:endParaRPr lang="fa-IR" b="1" dirty="0" smtClean="0">
              <a:solidFill>
                <a:schemeClr val="tx1"/>
              </a:solidFill>
              <a:cs typeface="B Nazanin"/>
            </a:endParaRPr>
          </a:p>
          <a:p>
            <a:pPr marL="0" indent="0">
              <a:lnSpc>
                <a:spcPct val="150000"/>
              </a:lnSpc>
              <a:buClr>
                <a:srgbClr val="C00000"/>
              </a:buClr>
            </a:pPr>
            <a:endParaRPr lang="fa-IR" b="1" dirty="0" smtClean="0">
              <a:solidFill>
                <a:schemeClr val="tx1"/>
              </a:solidFill>
              <a:cs typeface="B Nazanin"/>
            </a:endParaRPr>
          </a:p>
          <a:p>
            <a:pPr>
              <a:lnSpc>
                <a:spcPct val="150000"/>
              </a:lnSpc>
              <a:buClr>
                <a:srgbClr val="C00000"/>
              </a:buClr>
              <a:buFont typeface="Wingdings" panose="05000000000000000000" pitchFamily="2" charset="2"/>
              <a:buChar char="v"/>
            </a:pPr>
            <a:r>
              <a:rPr lang="fa-IR" dirty="0" smtClean="0">
                <a:solidFill>
                  <a:schemeClr val="tx1"/>
                </a:solidFill>
                <a:cs typeface="B Nazanin"/>
              </a:rPr>
              <a:t>اولین </a:t>
            </a:r>
            <a:r>
              <a:rPr lang="fa-IR" dirty="0">
                <a:solidFill>
                  <a:schemeClr val="tx1"/>
                </a:solidFill>
                <a:cs typeface="B Nazanin"/>
              </a:rPr>
              <a:t>و پر کاربردترین نوع، </a:t>
            </a:r>
            <a:r>
              <a:rPr lang="fa-IR" i="1" dirty="0">
                <a:solidFill>
                  <a:schemeClr val="tx1"/>
                </a:solidFill>
                <a:cs typeface="B Nazanin"/>
              </a:rPr>
              <a:t>دستگاه های تبدیل فوریه </a:t>
            </a:r>
            <a:r>
              <a:rPr lang="fa-IR" dirty="0">
                <a:solidFill>
                  <a:schemeClr val="tx1"/>
                </a:solidFill>
                <a:cs typeface="B Nazanin"/>
              </a:rPr>
              <a:t>یا </a:t>
            </a:r>
            <a:r>
              <a:rPr lang="en-US" sz="1600" dirty="0">
                <a:solidFill>
                  <a:schemeClr val="tx1"/>
                </a:solidFill>
                <a:cs typeface="B Nazanin"/>
              </a:rPr>
              <a:t>FT-IR</a:t>
            </a:r>
            <a:r>
              <a:rPr lang="fa-IR" dirty="0">
                <a:solidFill>
                  <a:schemeClr val="tx1"/>
                </a:solidFill>
                <a:cs typeface="B Nazanin"/>
              </a:rPr>
              <a:t> هستند که قادرند کل محدوده طیفی را با استفاده از سیستم تداخل سنج </a:t>
            </a:r>
            <a:r>
              <a:rPr lang="fa-IR" sz="1600" dirty="0">
                <a:solidFill>
                  <a:schemeClr val="tx1"/>
                </a:solidFill>
                <a:cs typeface="B Nazanin"/>
              </a:rPr>
              <a:t>(</a:t>
            </a:r>
            <a:r>
              <a:rPr lang="en-US" sz="1600" dirty="0">
                <a:solidFill>
                  <a:schemeClr val="tx1"/>
                </a:solidFill>
                <a:cs typeface="B Nazanin"/>
              </a:rPr>
              <a:t>Interferometer</a:t>
            </a:r>
            <a:r>
              <a:rPr lang="fa-IR" sz="1800" dirty="0">
                <a:solidFill>
                  <a:schemeClr val="tx1"/>
                </a:solidFill>
                <a:cs typeface="B Nazanin"/>
              </a:rPr>
              <a:t>)</a:t>
            </a:r>
            <a:r>
              <a:rPr lang="fa-IR" dirty="0">
                <a:solidFill>
                  <a:schemeClr val="tx1"/>
                </a:solidFill>
                <a:cs typeface="B Nazanin"/>
              </a:rPr>
              <a:t> به طور همزمان به نمونه تابانده و سپس آنرا تجزیه و تحلیل نمایند</a:t>
            </a:r>
            <a:r>
              <a:rPr lang="fa-IR" dirty="0" smtClean="0">
                <a:solidFill>
                  <a:schemeClr val="tx1"/>
                </a:solidFill>
                <a:cs typeface="B Nazanin"/>
              </a:rPr>
              <a:t>.</a:t>
            </a:r>
          </a:p>
          <a:p>
            <a:pPr>
              <a:lnSpc>
                <a:spcPct val="150000"/>
              </a:lnSpc>
              <a:buClr>
                <a:srgbClr val="C00000"/>
              </a:buClr>
              <a:buFont typeface="Wingdings" panose="05000000000000000000" pitchFamily="2" charset="2"/>
              <a:buChar char="v"/>
            </a:pPr>
            <a:r>
              <a:rPr lang="fa-IR" dirty="0" smtClean="0">
                <a:solidFill>
                  <a:schemeClr val="tx1"/>
                </a:solidFill>
                <a:cs typeface="B Nazanin"/>
              </a:rPr>
              <a:t> دسته دوم که از </a:t>
            </a:r>
            <a:r>
              <a:rPr lang="fa-IR" dirty="0">
                <a:solidFill>
                  <a:schemeClr val="tx1"/>
                </a:solidFill>
                <a:cs typeface="B Nazanin"/>
              </a:rPr>
              <a:t>جمله مهمترین آنها می توان به دستگاه های تک پرتویی با تکفامساز </a:t>
            </a:r>
            <a:r>
              <a:rPr lang="fa-IR" sz="1600" dirty="0" smtClean="0">
                <a:solidFill>
                  <a:schemeClr val="tx1"/>
                </a:solidFill>
                <a:cs typeface="B Nazanin"/>
              </a:rPr>
              <a:t>(</a:t>
            </a:r>
            <a:r>
              <a:rPr lang="en-US" sz="1600" dirty="0" smtClean="0">
                <a:solidFill>
                  <a:schemeClr val="tx1"/>
                </a:solidFill>
                <a:cs typeface="B Nazanin"/>
              </a:rPr>
              <a:t>(</a:t>
            </a:r>
            <a:r>
              <a:rPr lang="en-US" sz="1600" dirty="0" err="1" smtClean="0">
                <a:solidFill>
                  <a:schemeClr val="tx1"/>
                </a:solidFill>
                <a:cs typeface="B Nazanin"/>
              </a:rPr>
              <a:t>Monochromator</a:t>
            </a:r>
            <a:r>
              <a:rPr lang="fa-IR" dirty="0">
                <a:solidFill>
                  <a:schemeClr val="tx1"/>
                </a:solidFill>
                <a:cs typeface="B Nazanin"/>
              </a:rPr>
              <a:t>؛ </a:t>
            </a:r>
            <a:r>
              <a:rPr lang="fa-IR" dirty="0" smtClean="0">
                <a:solidFill>
                  <a:schemeClr val="tx1"/>
                </a:solidFill>
                <a:cs typeface="B Nazanin"/>
              </a:rPr>
              <a:t>ثابت </a:t>
            </a:r>
            <a:r>
              <a:rPr lang="fa-IR" dirty="0">
                <a:solidFill>
                  <a:schemeClr val="tx1"/>
                </a:solidFill>
                <a:cs typeface="B Nazanin"/>
              </a:rPr>
              <a:t>و همچنین دستگاه های پاشنده </a:t>
            </a:r>
            <a:r>
              <a:rPr lang="fa-IR" sz="1600" dirty="0">
                <a:solidFill>
                  <a:schemeClr val="tx1"/>
                </a:solidFill>
                <a:cs typeface="B Nazanin"/>
              </a:rPr>
              <a:t>(</a:t>
            </a:r>
            <a:r>
              <a:rPr lang="en-US" sz="1600" dirty="0">
                <a:solidFill>
                  <a:schemeClr val="tx1"/>
                </a:solidFill>
                <a:cs typeface="B Nazanin"/>
              </a:rPr>
              <a:t>Dispersive</a:t>
            </a:r>
            <a:r>
              <a:rPr lang="fa-IR" sz="1600" dirty="0">
                <a:solidFill>
                  <a:schemeClr val="tx1"/>
                </a:solidFill>
                <a:cs typeface="B Nazanin"/>
              </a:rPr>
              <a:t>)</a:t>
            </a:r>
            <a:r>
              <a:rPr lang="fa-IR" dirty="0">
                <a:solidFill>
                  <a:schemeClr val="tx1"/>
                </a:solidFill>
                <a:cs typeface="B Nazanin"/>
              </a:rPr>
              <a:t> اشاره کرد. </a:t>
            </a:r>
            <a:endParaRPr lang="en-US" dirty="0">
              <a:solidFill>
                <a:schemeClr val="tx1"/>
              </a:solidFill>
              <a:cs typeface="B Nazanin"/>
            </a:endParaRPr>
          </a:p>
        </p:txBody>
      </p:sp>
    </p:spTree>
    <p:extLst>
      <p:ext uri="{BB962C8B-B14F-4D97-AF65-F5344CB8AC3E}">
        <p14:creationId xmlns:p14="http://schemas.microsoft.com/office/powerpoint/2010/main" val="4250799062"/>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80">
                                          <p:stCondLst>
                                            <p:cond delay="0"/>
                                          </p:stCondLst>
                                        </p:cTn>
                                        <p:tgtEl>
                                          <p:spTgt spid="4">
                                            <p:txEl>
                                              <p:pRg st="0" end="0"/>
                                            </p:txEl>
                                          </p:spTgt>
                                        </p:tgtEl>
                                      </p:cBhvr>
                                    </p:animEffect>
                                    <p:anim calcmode="lin" valueType="num">
                                      <p:cBhvr>
                                        <p:cTn id="1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xEl>
                                              <p:pRg st="0" end="0"/>
                                            </p:txEl>
                                          </p:spTgt>
                                        </p:tgtEl>
                                      </p:cBhvr>
                                      <p:to x="100000" y="60000"/>
                                    </p:animScale>
                                    <p:animScale>
                                      <p:cBhvr>
                                        <p:cTn id="20" dur="166" decel="50000">
                                          <p:stCondLst>
                                            <p:cond delay="676"/>
                                          </p:stCondLst>
                                        </p:cTn>
                                        <p:tgtEl>
                                          <p:spTgt spid="4">
                                            <p:txEl>
                                              <p:pRg st="0" end="0"/>
                                            </p:txEl>
                                          </p:spTgt>
                                        </p:tgtEl>
                                      </p:cBhvr>
                                      <p:to x="100000" y="100000"/>
                                    </p:animScale>
                                    <p:animScale>
                                      <p:cBhvr>
                                        <p:cTn id="21" dur="26">
                                          <p:stCondLst>
                                            <p:cond delay="1312"/>
                                          </p:stCondLst>
                                        </p:cTn>
                                        <p:tgtEl>
                                          <p:spTgt spid="4">
                                            <p:txEl>
                                              <p:pRg st="0" end="0"/>
                                            </p:txEl>
                                          </p:spTgt>
                                        </p:tgtEl>
                                      </p:cBhvr>
                                      <p:to x="100000" y="80000"/>
                                    </p:animScale>
                                    <p:animScale>
                                      <p:cBhvr>
                                        <p:cTn id="22" dur="166" decel="50000">
                                          <p:stCondLst>
                                            <p:cond delay="1338"/>
                                          </p:stCondLst>
                                        </p:cTn>
                                        <p:tgtEl>
                                          <p:spTgt spid="4">
                                            <p:txEl>
                                              <p:pRg st="0" end="0"/>
                                            </p:txEl>
                                          </p:spTgt>
                                        </p:tgtEl>
                                      </p:cBhvr>
                                      <p:to x="100000" y="100000"/>
                                    </p:animScale>
                                    <p:animScale>
                                      <p:cBhvr>
                                        <p:cTn id="23" dur="26">
                                          <p:stCondLst>
                                            <p:cond delay="1642"/>
                                          </p:stCondLst>
                                        </p:cTn>
                                        <p:tgtEl>
                                          <p:spTgt spid="4">
                                            <p:txEl>
                                              <p:pRg st="0" end="0"/>
                                            </p:txEl>
                                          </p:spTgt>
                                        </p:tgtEl>
                                      </p:cBhvr>
                                      <p:to x="100000" y="90000"/>
                                    </p:animScale>
                                    <p:animScale>
                                      <p:cBhvr>
                                        <p:cTn id="24" dur="166" decel="50000">
                                          <p:stCondLst>
                                            <p:cond delay="1668"/>
                                          </p:stCondLst>
                                        </p:cTn>
                                        <p:tgtEl>
                                          <p:spTgt spid="4">
                                            <p:txEl>
                                              <p:pRg st="0" end="0"/>
                                            </p:txEl>
                                          </p:spTgt>
                                        </p:tgtEl>
                                      </p:cBhvr>
                                      <p:to x="100000" y="100000"/>
                                    </p:animScale>
                                    <p:animScale>
                                      <p:cBhvr>
                                        <p:cTn id="25" dur="26">
                                          <p:stCondLst>
                                            <p:cond delay="1808"/>
                                          </p:stCondLst>
                                        </p:cTn>
                                        <p:tgtEl>
                                          <p:spTgt spid="4">
                                            <p:txEl>
                                              <p:pRg st="0" end="0"/>
                                            </p:txEl>
                                          </p:spTgt>
                                        </p:tgtEl>
                                      </p:cBhvr>
                                      <p:to x="100000" y="95000"/>
                                    </p:animScale>
                                    <p:animScale>
                                      <p:cBhvr>
                                        <p:cTn id="26" dur="166" decel="50000">
                                          <p:stCondLst>
                                            <p:cond delay="1834"/>
                                          </p:stCondLst>
                                        </p:cTn>
                                        <p:tgtEl>
                                          <p:spTgt spid="4">
                                            <p:txEl>
                                              <p:pRg st="0" end="0"/>
                                            </p:txEl>
                                          </p:spTgt>
                                        </p:tgtEl>
                                      </p:cBhvr>
                                      <p:to x="100000" y="100000"/>
                                    </p:animScale>
                                  </p:childTnLst>
                                </p:cTn>
                              </p:par>
                            </p:childTnLst>
                          </p:cTn>
                        </p:par>
                        <p:par>
                          <p:cTn id="27" fill="hold">
                            <p:stCondLst>
                              <p:cond delay="4000"/>
                            </p:stCondLst>
                            <p:childTnLst>
                              <p:par>
                                <p:cTn id="28" presetID="26" presetClass="entr" presetSubtype="0" fill="hold" nodeType="after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down)">
                                      <p:cBhvr>
                                        <p:cTn id="30" dur="580">
                                          <p:stCondLst>
                                            <p:cond delay="0"/>
                                          </p:stCondLst>
                                        </p:cTn>
                                        <p:tgtEl>
                                          <p:spTgt spid="4">
                                            <p:txEl>
                                              <p:pRg st="2" end="2"/>
                                            </p:txEl>
                                          </p:spTgt>
                                        </p:tgtEl>
                                      </p:cBhvr>
                                    </p:animEffect>
                                    <p:anim calcmode="lin" valueType="num">
                                      <p:cBhvr>
                                        <p:cTn id="31"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2" end="2"/>
                                            </p:txEl>
                                          </p:spTgt>
                                        </p:tgtEl>
                                      </p:cBhvr>
                                      <p:to x="100000" y="60000"/>
                                    </p:animScale>
                                    <p:animScale>
                                      <p:cBhvr>
                                        <p:cTn id="37" dur="166" decel="50000">
                                          <p:stCondLst>
                                            <p:cond delay="676"/>
                                          </p:stCondLst>
                                        </p:cTn>
                                        <p:tgtEl>
                                          <p:spTgt spid="4">
                                            <p:txEl>
                                              <p:pRg st="2" end="2"/>
                                            </p:txEl>
                                          </p:spTgt>
                                        </p:tgtEl>
                                      </p:cBhvr>
                                      <p:to x="100000" y="100000"/>
                                    </p:animScale>
                                    <p:animScale>
                                      <p:cBhvr>
                                        <p:cTn id="38" dur="26">
                                          <p:stCondLst>
                                            <p:cond delay="1312"/>
                                          </p:stCondLst>
                                        </p:cTn>
                                        <p:tgtEl>
                                          <p:spTgt spid="4">
                                            <p:txEl>
                                              <p:pRg st="2" end="2"/>
                                            </p:txEl>
                                          </p:spTgt>
                                        </p:tgtEl>
                                      </p:cBhvr>
                                      <p:to x="100000" y="80000"/>
                                    </p:animScale>
                                    <p:animScale>
                                      <p:cBhvr>
                                        <p:cTn id="39" dur="166" decel="50000">
                                          <p:stCondLst>
                                            <p:cond delay="1338"/>
                                          </p:stCondLst>
                                        </p:cTn>
                                        <p:tgtEl>
                                          <p:spTgt spid="4">
                                            <p:txEl>
                                              <p:pRg st="2" end="2"/>
                                            </p:txEl>
                                          </p:spTgt>
                                        </p:tgtEl>
                                      </p:cBhvr>
                                      <p:to x="100000" y="100000"/>
                                    </p:animScale>
                                    <p:animScale>
                                      <p:cBhvr>
                                        <p:cTn id="40" dur="26">
                                          <p:stCondLst>
                                            <p:cond delay="1642"/>
                                          </p:stCondLst>
                                        </p:cTn>
                                        <p:tgtEl>
                                          <p:spTgt spid="4">
                                            <p:txEl>
                                              <p:pRg st="2" end="2"/>
                                            </p:txEl>
                                          </p:spTgt>
                                        </p:tgtEl>
                                      </p:cBhvr>
                                      <p:to x="100000" y="90000"/>
                                    </p:animScale>
                                    <p:animScale>
                                      <p:cBhvr>
                                        <p:cTn id="41" dur="166" decel="50000">
                                          <p:stCondLst>
                                            <p:cond delay="1668"/>
                                          </p:stCondLst>
                                        </p:cTn>
                                        <p:tgtEl>
                                          <p:spTgt spid="4">
                                            <p:txEl>
                                              <p:pRg st="2" end="2"/>
                                            </p:txEl>
                                          </p:spTgt>
                                        </p:tgtEl>
                                      </p:cBhvr>
                                      <p:to x="100000" y="100000"/>
                                    </p:animScale>
                                    <p:animScale>
                                      <p:cBhvr>
                                        <p:cTn id="42" dur="26">
                                          <p:stCondLst>
                                            <p:cond delay="1808"/>
                                          </p:stCondLst>
                                        </p:cTn>
                                        <p:tgtEl>
                                          <p:spTgt spid="4">
                                            <p:txEl>
                                              <p:pRg st="2" end="2"/>
                                            </p:txEl>
                                          </p:spTgt>
                                        </p:tgtEl>
                                      </p:cBhvr>
                                      <p:to x="100000" y="95000"/>
                                    </p:animScale>
                                    <p:animScale>
                                      <p:cBhvr>
                                        <p:cTn id="43" dur="166" decel="50000">
                                          <p:stCondLst>
                                            <p:cond delay="1834"/>
                                          </p:stCondLst>
                                        </p:cTn>
                                        <p:tgtEl>
                                          <p:spTgt spid="4">
                                            <p:txEl>
                                              <p:pRg st="2" end="2"/>
                                            </p:txEl>
                                          </p:spTgt>
                                        </p:tgtEl>
                                      </p:cBhvr>
                                      <p:to x="100000" y="100000"/>
                                    </p:animScale>
                                  </p:childTnLst>
                                </p:cTn>
                              </p:par>
                            </p:childTnLst>
                          </p:cTn>
                        </p:par>
                        <p:par>
                          <p:cTn id="44" fill="hold">
                            <p:stCondLst>
                              <p:cond delay="6000"/>
                            </p:stCondLst>
                            <p:childTnLst>
                              <p:par>
                                <p:cTn id="45" presetID="26" presetClass="entr" presetSubtype="0" fill="hold" nodeType="after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wipe(down)">
                                      <p:cBhvr>
                                        <p:cTn id="47" dur="580">
                                          <p:stCondLst>
                                            <p:cond delay="0"/>
                                          </p:stCondLst>
                                        </p:cTn>
                                        <p:tgtEl>
                                          <p:spTgt spid="4">
                                            <p:txEl>
                                              <p:pRg st="3" end="3"/>
                                            </p:txEl>
                                          </p:spTgt>
                                        </p:tgtEl>
                                      </p:cBhvr>
                                    </p:animEffect>
                                    <p:anim calcmode="lin" valueType="num">
                                      <p:cBhvr>
                                        <p:cTn id="48"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xEl>
                                              <p:pRg st="3" end="3"/>
                                            </p:txEl>
                                          </p:spTgt>
                                        </p:tgtEl>
                                      </p:cBhvr>
                                      <p:to x="100000" y="60000"/>
                                    </p:animScale>
                                    <p:animScale>
                                      <p:cBhvr>
                                        <p:cTn id="54" dur="166" decel="50000">
                                          <p:stCondLst>
                                            <p:cond delay="676"/>
                                          </p:stCondLst>
                                        </p:cTn>
                                        <p:tgtEl>
                                          <p:spTgt spid="4">
                                            <p:txEl>
                                              <p:pRg st="3" end="3"/>
                                            </p:txEl>
                                          </p:spTgt>
                                        </p:tgtEl>
                                      </p:cBhvr>
                                      <p:to x="100000" y="100000"/>
                                    </p:animScale>
                                    <p:animScale>
                                      <p:cBhvr>
                                        <p:cTn id="55" dur="26">
                                          <p:stCondLst>
                                            <p:cond delay="1312"/>
                                          </p:stCondLst>
                                        </p:cTn>
                                        <p:tgtEl>
                                          <p:spTgt spid="4">
                                            <p:txEl>
                                              <p:pRg st="3" end="3"/>
                                            </p:txEl>
                                          </p:spTgt>
                                        </p:tgtEl>
                                      </p:cBhvr>
                                      <p:to x="100000" y="80000"/>
                                    </p:animScale>
                                    <p:animScale>
                                      <p:cBhvr>
                                        <p:cTn id="56" dur="166" decel="50000">
                                          <p:stCondLst>
                                            <p:cond delay="1338"/>
                                          </p:stCondLst>
                                        </p:cTn>
                                        <p:tgtEl>
                                          <p:spTgt spid="4">
                                            <p:txEl>
                                              <p:pRg st="3" end="3"/>
                                            </p:txEl>
                                          </p:spTgt>
                                        </p:tgtEl>
                                      </p:cBhvr>
                                      <p:to x="100000" y="100000"/>
                                    </p:animScale>
                                    <p:animScale>
                                      <p:cBhvr>
                                        <p:cTn id="57" dur="26">
                                          <p:stCondLst>
                                            <p:cond delay="1642"/>
                                          </p:stCondLst>
                                        </p:cTn>
                                        <p:tgtEl>
                                          <p:spTgt spid="4">
                                            <p:txEl>
                                              <p:pRg st="3" end="3"/>
                                            </p:txEl>
                                          </p:spTgt>
                                        </p:tgtEl>
                                      </p:cBhvr>
                                      <p:to x="100000" y="90000"/>
                                    </p:animScale>
                                    <p:animScale>
                                      <p:cBhvr>
                                        <p:cTn id="58" dur="166" decel="50000">
                                          <p:stCondLst>
                                            <p:cond delay="1668"/>
                                          </p:stCondLst>
                                        </p:cTn>
                                        <p:tgtEl>
                                          <p:spTgt spid="4">
                                            <p:txEl>
                                              <p:pRg st="3" end="3"/>
                                            </p:txEl>
                                          </p:spTgt>
                                        </p:tgtEl>
                                      </p:cBhvr>
                                      <p:to x="100000" y="100000"/>
                                    </p:animScale>
                                    <p:animScale>
                                      <p:cBhvr>
                                        <p:cTn id="59" dur="26">
                                          <p:stCondLst>
                                            <p:cond delay="1808"/>
                                          </p:stCondLst>
                                        </p:cTn>
                                        <p:tgtEl>
                                          <p:spTgt spid="4">
                                            <p:txEl>
                                              <p:pRg st="3" end="3"/>
                                            </p:txEl>
                                          </p:spTgt>
                                        </p:tgtEl>
                                      </p:cBhvr>
                                      <p:to x="100000" y="95000"/>
                                    </p:animScale>
                                    <p:animScale>
                                      <p:cBhvr>
                                        <p:cTn id="60"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6A71A"/>
          </a:solidFill>
          <a:effectLst>
            <a:outerShdw blurRad="50800" dist="38100" dir="16200000" rotWithShape="0">
              <a:prstClr val="black">
                <a:alpha val="40000"/>
              </a:prstClr>
            </a:outerShdw>
          </a:effectLst>
        </p:spPr>
        <p:style>
          <a:lnRef idx="0">
            <a:scrgbClr r="0" g="0" b="0"/>
          </a:lnRef>
          <a:fillRef idx="1002">
            <a:schemeClr val="lt2"/>
          </a:fillRef>
          <a:effectRef idx="0">
            <a:scrgbClr r="0" g="0" b="0"/>
          </a:effectRef>
          <a:fontRef idx="major"/>
        </p:style>
        <p:txBody>
          <a:bodyPr/>
          <a:lstStyle/>
          <a:p>
            <a:r>
              <a:rPr lang="fa-IR" dirty="0" smtClean="0">
                <a:solidFill>
                  <a:srgbClr val="FFFF99"/>
                </a:solidFill>
                <a:effectLst>
                  <a:reflection blurRad="6350" stA="50000" endA="300" endPos="50000" dist="60007" dir="5400000" sy="-100000" algn="bl" rotWithShape="0"/>
                </a:effectLst>
              </a:rPr>
              <a:t>مقدمه:</a:t>
            </a:r>
            <a:endParaRPr lang="en-US" dirty="0">
              <a:solidFill>
                <a:srgbClr val="FFFF99"/>
              </a:solidFill>
              <a:effectLst>
                <a:reflection blurRad="6350" stA="50000" endA="300" endPos="50000" dist="60007" dir="5400000" sy="-100000" algn="bl" rotWithShape="0"/>
              </a:effectLst>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5</a:t>
            </a:fld>
            <a:endParaRPr lang="en-US" dirty="0"/>
          </a:p>
        </p:txBody>
      </p:sp>
      <p:sp>
        <p:nvSpPr>
          <p:cNvPr id="4" name="Text Placeholder 3"/>
          <p:cNvSpPr>
            <a:spLocks noGrp="1"/>
          </p:cNvSpPr>
          <p:nvPr>
            <p:ph type="body" sz="quarter" idx="11"/>
          </p:nvPr>
        </p:nvSpPr>
        <p:spPr>
          <a:xfrm>
            <a:off x="228600" y="1524000"/>
            <a:ext cx="8077200" cy="4984532"/>
          </a:xfrm>
        </p:spPr>
        <p:txBody>
          <a:bodyPr/>
          <a:lstStyle/>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a:p>
          <a:p>
            <a:r>
              <a:rPr lang="fa-IR" b="1" dirty="0"/>
              <a:t>شکل ۱. </a:t>
            </a:r>
            <a:r>
              <a:rPr lang="fa-IR" sz="1800" dirty="0"/>
              <a:t>نمودار بلوکی دستگاه های مورد استفاده در طیف سنجی مادون قرمز. (الف) دستگاه تک پرتویی با تکفامساز ثابت، (ب) طیف سنج پاشنده با طراحی دو پرتویی و (ج) دستگاه تبدیل فوریه تک </a:t>
            </a:r>
            <a:r>
              <a:rPr lang="fa-IR" sz="1800" dirty="0" smtClean="0"/>
              <a:t>پرتویی</a:t>
            </a:r>
            <a:endParaRPr lang="en-US" sz="18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019799"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2257284"/>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par>
                          <p:cTn id="27" fill="hold">
                            <p:stCondLst>
                              <p:cond delay="4000"/>
                            </p:stCondLst>
                            <p:childTnLst>
                              <p:par>
                                <p:cTn id="28" presetID="16" presetClass="entr" presetSubtype="21" fill="hold" nodeType="afterEffect">
                                  <p:stCondLst>
                                    <p:cond delay="0"/>
                                  </p:stCondLst>
                                  <p:childTnLst>
                                    <p:set>
                                      <p:cBhvr>
                                        <p:cTn id="29" dur="1" fill="hold">
                                          <p:stCondLst>
                                            <p:cond delay="0"/>
                                          </p:stCondLst>
                                        </p:cTn>
                                        <p:tgtEl>
                                          <p:spTgt spid="4">
                                            <p:txEl>
                                              <p:pRg st="11" end="11"/>
                                            </p:txEl>
                                          </p:spTgt>
                                        </p:tgtEl>
                                        <p:attrNameLst>
                                          <p:attrName>style.visibility</p:attrName>
                                        </p:attrNameLst>
                                      </p:cBhvr>
                                      <p:to>
                                        <p:strVal val="visible"/>
                                      </p:to>
                                    </p:set>
                                    <p:animEffect transition="in" filter="barn(inVertical)">
                                      <p:cBhvr>
                                        <p:cTn id="30"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6A71A"/>
          </a:solidFill>
          <a:effectLst>
            <a:outerShdw blurRad="50800" dist="38100" dir="5400000" algn="t" rotWithShape="0">
              <a:prstClr val="black">
                <a:alpha val="40000"/>
              </a:prstClr>
            </a:outerShdw>
          </a:effectLst>
        </p:spPr>
        <p:txBody>
          <a:bodyPr/>
          <a:lstStyle/>
          <a:p>
            <a:r>
              <a:rPr lang="fa-IR" dirty="0" smtClean="0">
                <a:solidFill>
                  <a:srgbClr val="FFFF99"/>
                </a:solidFill>
              </a:rPr>
              <a:t>مقدمه:</a:t>
            </a:r>
            <a:endParaRPr lang="fa-IR" dirty="0">
              <a:solidFill>
                <a:srgbClr val="FFFF99"/>
              </a:solidFill>
            </a:endParaRPr>
          </a:p>
        </p:txBody>
      </p:sp>
      <p:sp>
        <p:nvSpPr>
          <p:cNvPr id="4" name="Slide Number Placeholder 3"/>
          <p:cNvSpPr>
            <a:spLocks noGrp="1"/>
          </p:cNvSpPr>
          <p:nvPr>
            <p:ph type="sldNum" sz="quarter" idx="10"/>
          </p:nvPr>
        </p:nvSpPr>
        <p:spPr/>
        <p:txBody>
          <a:bodyPr/>
          <a:lstStyle/>
          <a:p>
            <a:pPr>
              <a:defRPr/>
            </a:pPr>
            <a:fld id="{49B0553E-AA25-4EF8-B191-2C07F622213B}" type="slidenum">
              <a:rPr lang="en-US" smtClean="0"/>
              <a:pPr>
                <a:defRPr/>
              </a:pPr>
              <a:t>6</a:t>
            </a:fld>
            <a:endParaRPr lang="en-US" dirty="0"/>
          </a:p>
        </p:txBody>
      </p:sp>
      <p:pic>
        <p:nvPicPr>
          <p:cNvPr id="5" name="Picture Placeholder 4"/>
          <p:cNvPicPr>
            <a:picLocks noGrp="1"/>
          </p:cNvPicPr>
          <p:nvPr>
            <p:ph type="pic" sz="quarter" idx="11"/>
          </p:nvPr>
        </p:nvPicPr>
        <p:blipFill>
          <a:blip r:embed="rId2">
            <a:extLst>
              <a:ext uri="{28A0092B-C50C-407E-A947-70E740481C1C}">
                <a14:useLocalDpi xmlns:a14="http://schemas.microsoft.com/office/drawing/2010/main" val="0"/>
              </a:ext>
            </a:extLst>
          </a:blip>
          <a:srcRect t="1350" b="1350"/>
          <a:stretch>
            <a:fillRect/>
          </a:stretch>
        </p:blipFill>
        <p:spPr bwMode="auto">
          <a:xfrm>
            <a:off x="838200" y="2362200"/>
            <a:ext cx="6781800" cy="3276600"/>
          </a:xfrm>
          <a:prstGeom prst="roundRect">
            <a:avLst>
              <a:gd name="adj" fmla="val 3830"/>
            </a:avLst>
          </a:prstGeom>
          <a:solidFill>
            <a:srgbClr val="FFFFFF"/>
          </a:solidFill>
          <a:ln w="76200" cap="sq">
            <a:solidFill>
              <a:srgbClr val="FFC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Rectangle 5"/>
          <p:cNvSpPr/>
          <p:nvPr/>
        </p:nvSpPr>
        <p:spPr>
          <a:xfrm>
            <a:off x="1295400" y="5867400"/>
            <a:ext cx="6324600" cy="369332"/>
          </a:xfrm>
          <a:prstGeom prst="rect">
            <a:avLst/>
          </a:prstGeom>
        </p:spPr>
        <p:txBody>
          <a:bodyPr wrap="square">
            <a:spAutoFit/>
          </a:bodyPr>
          <a:lstStyle/>
          <a:p>
            <a:pPr rtl="1"/>
            <a:r>
              <a:rPr lang="fa-IR" sz="1800" b="1" dirty="0"/>
              <a:t>شکل ۲.</a:t>
            </a:r>
            <a:r>
              <a:rPr lang="fa-IR" sz="1800" dirty="0"/>
              <a:t> الف) اجزای نوری دستگاه تبدیل فوریه ساده و ب) تداخل سنج </a:t>
            </a:r>
            <a:r>
              <a:rPr lang="fa-IR" sz="1800" dirty="0" smtClean="0"/>
              <a:t>مایکلسون</a:t>
            </a:r>
            <a:endParaRPr lang="en-US" sz="1800" dirty="0"/>
          </a:p>
        </p:txBody>
      </p:sp>
      <p:sp>
        <p:nvSpPr>
          <p:cNvPr id="2" name="TextBox 1"/>
          <p:cNvSpPr txBox="1"/>
          <p:nvPr/>
        </p:nvSpPr>
        <p:spPr>
          <a:xfrm>
            <a:off x="457200" y="1447800"/>
            <a:ext cx="7467600" cy="800219"/>
          </a:xfrm>
          <a:prstGeom prst="rect">
            <a:avLst/>
          </a:prstGeom>
          <a:noFill/>
        </p:spPr>
        <p:txBody>
          <a:bodyPr wrap="square" rtlCol="1">
            <a:spAutoFit/>
          </a:bodyPr>
          <a:lstStyle/>
          <a:p>
            <a:pPr algn="r" rtl="1">
              <a:lnSpc>
                <a:spcPct val="150000"/>
              </a:lnSpc>
            </a:pPr>
            <a:r>
              <a:rPr lang="fa-IR" sz="1600" dirty="0">
                <a:cs typeface="B Nazanin" panose="00000400000000000000" pitchFamily="2" charset="-78"/>
              </a:rPr>
              <a:t>یکی از مهمترین اجزای به کار رفته در دستگاه های تبدیل فوریه تداخل سنج آنها می باشد که اکثر دستگاه های موجود از تداخل سنج مایکلسون استفاده می نمایند. </a:t>
            </a:r>
            <a:endParaRPr lang="en-US" dirty="0"/>
          </a:p>
        </p:txBody>
      </p:sp>
    </p:spTree>
    <p:extLst>
      <p:ext uri="{BB962C8B-B14F-4D97-AF65-F5344CB8AC3E}">
        <p14:creationId xmlns:p14="http://schemas.microsoft.com/office/powerpoint/2010/main" val="10626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6A71A"/>
          </a:solidFill>
          <a:effectLst>
            <a:outerShdw blurRad="50800" dist="38100" dir="5400000" algn="t" rotWithShape="0">
              <a:prstClr val="black">
                <a:alpha val="40000"/>
              </a:prstClr>
            </a:outerShdw>
          </a:effectLst>
        </p:spPr>
        <p:txBody>
          <a:bodyPr/>
          <a:lstStyle/>
          <a:p>
            <a:r>
              <a:rPr lang="fa-IR" dirty="0" smtClean="0">
                <a:solidFill>
                  <a:srgbClr val="FFFF99"/>
                </a:solidFill>
              </a:rPr>
              <a:t>مقدمه:</a:t>
            </a:r>
            <a:endParaRPr lang="fa-IR" dirty="0">
              <a:solidFill>
                <a:srgbClr val="FFFF99"/>
              </a:solidFill>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7</a:t>
            </a:fld>
            <a:endParaRPr lang="en-US" dirty="0"/>
          </a:p>
        </p:txBody>
      </p:sp>
      <p:sp>
        <p:nvSpPr>
          <p:cNvPr id="4" name="Text Placeholder 3"/>
          <p:cNvSpPr>
            <a:spLocks noGrp="1"/>
          </p:cNvSpPr>
          <p:nvPr>
            <p:ph type="body" sz="quarter" idx="11"/>
          </p:nvPr>
        </p:nvSpPr>
        <p:spPr>
          <a:xfrm>
            <a:off x="228600" y="1371600"/>
            <a:ext cx="7924800" cy="5105400"/>
          </a:xfrm>
        </p:spPr>
        <p:style>
          <a:lnRef idx="1">
            <a:schemeClr val="accent1"/>
          </a:lnRef>
          <a:fillRef idx="2">
            <a:schemeClr val="accent1"/>
          </a:fillRef>
          <a:effectRef idx="1">
            <a:schemeClr val="accent1"/>
          </a:effectRef>
          <a:fontRef idx="minor">
            <a:schemeClr val="dk1"/>
          </a:fontRef>
        </p:style>
        <p:txBody>
          <a:bodyPr/>
          <a:lstStyle/>
          <a:p>
            <a:pPr>
              <a:lnSpc>
                <a:spcPct val="150000"/>
              </a:lnSpc>
            </a:pPr>
            <a:r>
              <a:rPr lang="fa-IR" b="1" dirty="0" smtClean="0"/>
              <a:t>مزایای دستگاه </a:t>
            </a:r>
            <a:r>
              <a:rPr lang="fa-IR" b="1" dirty="0"/>
              <a:t>های تبدیل فوریه </a:t>
            </a:r>
            <a:endParaRPr lang="fa-IR" b="1" dirty="0" smtClean="0"/>
          </a:p>
          <a:p>
            <a:pPr>
              <a:lnSpc>
                <a:spcPct val="150000"/>
              </a:lnSpc>
              <a:buFont typeface="Wingdings" panose="05000000000000000000" pitchFamily="2" charset="2"/>
              <a:buChar char="ü"/>
            </a:pPr>
            <a:r>
              <a:rPr lang="fa-IR" dirty="0" smtClean="0"/>
              <a:t>سرعت </a:t>
            </a:r>
            <a:r>
              <a:rPr lang="fa-IR" dirty="0"/>
              <a:t>بسیار </a:t>
            </a:r>
            <a:r>
              <a:rPr lang="fa-IR" dirty="0" smtClean="0"/>
              <a:t>بالا</a:t>
            </a:r>
          </a:p>
          <a:p>
            <a:pPr>
              <a:lnSpc>
                <a:spcPct val="150000"/>
              </a:lnSpc>
              <a:buFont typeface="Wingdings" panose="05000000000000000000" pitchFamily="2" charset="2"/>
              <a:buChar char="ü"/>
            </a:pPr>
            <a:r>
              <a:rPr lang="fa-IR" dirty="0" smtClean="0"/>
              <a:t> </a:t>
            </a:r>
            <a:r>
              <a:rPr lang="fa-IR" dirty="0"/>
              <a:t>تفکیک (</a:t>
            </a:r>
            <a:r>
              <a:rPr lang="en-US" sz="1600" dirty="0"/>
              <a:t>Resolution</a:t>
            </a:r>
            <a:r>
              <a:rPr lang="fa-IR" sz="1600" dirty="0"/>
              <a:t>) </a:t>
            </a:r>
            <a:r>
              <a:rPr lang="fa-IR" dirty="0"/>
              <a:t>بسیار بالا (کمتر از </a:t>
            </a:r>
            <a:r>
              <a:rPr lang="en-US" sz="1600" dirty="0"/>
              <a:t>0.1 cm</a:t>
            </a:r>
            <a:r>
              <a:rPr lang="en-US" sz="1600" baseline="30000" dirty="0"/>
              <a:t>-1</a:t>
            </a:r>
            <a:r>
              <a:rPr lang="fa-IR" dirty="0" smtClean="0"/>
              <a:t>)</a:t>
            </a:r>
          </a:p>
          <a:p>
            <a:pPr>
              <a:lnSpc>
                <a:spcPct val="150000"/>
              </a:lnSpc>
              <a:buFont typeface="Wingdings" panose="05000000000000000000" pitchFamily="2" charset="2"/>
              <a:buChar char="ü"/>
            </a:pPr>
            <a:r>
              <a:rPr lang="fa-IR" dirty="0" smtClean="0"/>
              <a:t> </a:t>
            </a:r>
            <a:r>
              <a:rPr lang="fa-IR" dirty="0"/>
              <a:t>اندازه گیری های بسیار </a:t>
            </a:r>
            <a:r>
              <a:rPr lang="fa-IR" dirty="0" smtClean="0"/>
              <a:t>صحیح</a:t>
            </a:r>
          </a:p>
          <a:p>
            <a:pPr>
              <a:lnSpc>
                <a:spcPct val="150000"/>
              </a:lnSpc>
              <a:buFont typeface="Wingdings" panose="05000000000000000000" pitchFamily="2" charset="2"/>
              <a:buChar char="ü"/>
            </a:pPr>
            <a:r>
              <a:rPr lang="fa-IR" dirty="0" smtClean="0"/>
              <a:t> </a:t>
            </a:r>
            <a:r>
              <a:rPr lang="fa-IR" dirty="0"/>
              <a:t>تکرار پذیری بسیار </a:t>
            </a:r>
            <a:r>
              <a:rPr lang="fa-IR" dirty="0" smtClean="0"/>
              <a:t>خوب</a:t>
            </a:r>
          </a:p>
          <a:p>
            <a:pPr>
              <a:lnSpc>
                <a:spcPct val="150000"/>
              </a:lnSpc>
              <a:buFont typeface="Wingdings" panose="05000000000000000000" pitchFamily="2" charset="2"/>
              <a:buChar char="ü"/>
            </a:pPr>
            <a:r>
              <a:rPr lang="fa-IR" dirty="0" smtClean="0"/>
              <a:t> </a:t>
            </a:r>
            <a:r>
              <a:rPr lang="fa-IR" dirty="0"/>
              <a:t>حساسیت بسیار </a:t>
            </a:r>
            <a:r>
              <a:rPr lang="fa-IR" dirty="0" smtClean="0"/>
              <a:t>مناسب</a:t>
            </a:r>
          </a:p>
          <a:p>
            <a:pPr>
              <a:lnSpc>
                <a:spcPct val="150000"/>
              </a:lnSpc>
              <a:buFont typeface="Wingdings" panose="05000000000000000000" pitchFamily="2" charset="2"/>
              <a:buChar char="ü"/>
            </a:pPr>
            <a:r>
              <a:rPr lang="fa-IR" dirty="0" smtClean="0"/>
              <a:t> </a:t>
            </a:r>
            <a:r>
              <a:rPr lang="fa-IR" dirty="0"/>
              <a:t>هدر رفت نور کمتر در مقایسه با دستگاه های </a:t>
            </a:r>
            <a:r>
              <a:rPr lang="fa-IR" dirty="0" smtClean="0"/>
              <a:t>پاشنده</a:t>
            </a:r>
          </a:p>
          <a:p>
            <a:pPr>
              <a:lnSpc>
                <a:spcPct val="150000"/>
              </a:lnSpc>
              <a:buFont typeface="Wingdings" panose="05000000000000000000" pitchFamily="2" charset="2"/>
              <a:buChar char="ü"/>
            </a:pPr>
            <a:r>
              <a:rPr lang="fa-IR" dirty="0" smtClean="0"/>
              <a:t> </a:t>
            </a:r>
            <a:r>
              <a:rPr lang="fa-IR" dirty="0"/>
              <a:t>عدم وجود تابش هرز به دلیل استفاده ار تداخل </a:t>
            </a:r>
            <a:r>
              <a:rPr lang="fa-IR" dirty="0" smtClean="0"/>
              <a:t>سنج</a:t>
            </a:r>
            <a:endParaRPr lang="fa-IR" dirty="0"/>
          </a:p>
        </p:txBody>
      </p:sp>
    </p:spTree>
    <p:extLst>
      <p:ext uri="{BB962C8B-B14F-4D97-AF65-F5344CB8AC3E}">
        <p14:creationId xmlns:p14="http://schemas.microsoft.com/office/powerpoint/2010/main" val="26747500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wipe(down)">
                                      <p:cBhvr>
                                        <p:cTn id="13" dur="580">
                                          <p:stCondLst>
                                            <p:cond delay="0"/>
                                          </p:stCondLst>
                                        </p:cTn>
                                        <p:tgtEl>
                                          <p:spTgt spid="4">
                                            <p:bg/>
                                          </p:spTgt>
                                        </p:tgtEl>
                                      </p:cBhvr>
                                    </p:animEffect>
                                    <p:anim calcmode="lin" valueType="num">
                                      <p:cBhvr>
                                        <p:cTn id="14"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bg/>
                                          </p:spTgt>
                                        </p:tgtEl>
                                      </p:cBhvr>
                                      <p:to x="100000" y="60000"/>
                                    </p:animScale>
                                    <p:animScale>
                                      <p:cBhvr>
                                        <p:cTn id="20" dur="166" decel="50000">
                                          <p:stCondLst>
                                            <p:cond delay="676"/>
                                          </p:stCondLst>
                                        </p:cTn>
                                        <p:tgtEl>
                                          <p:spTgt spid="4">
                                            <p:bg/>
                                          </p:spTgt>
                                        </p:tgtEl>
                                      </p:cBhvr>
                                      <p:to x="100000" y="100000"/>
                                    </p:animScale>
                                    <p:animScale>
                                      <p:cBhvr>
                                        <p:cTn id="21" dur="26">
                                          <p:stCondLst>
                                            <p:cond delay="1312"/>
                                          </p:stCondLst>
                                        </p:cTn>
                                        <p:tgtEl>
                                          <p:spTgt spid="4">
                                            <p:bg/>
                                          </p:spTgt>
                                        </p:tgtEl>
                                      </p:cBhvr>
                                      <p:to x="100000" y="80000"/>
                                    </p:animScale>
                                    <p:animScale>
                                      <p:cBhvr>
                                        <p:cTn id="22" dur="166" decel="50000">
                                          <p:stCondLst>
                                            <p:cond delay="1338"/>
                                          </p:stCondLst>
                                        </p:cTn>
                                        <p:tgtEl>
                                          <p:spTgt spid="4">
                                            <p:bg/>
                                          </p:spTgt>
                                        </p:tgtEl>
                                      </p:cBhvr>
                                      <p:to x="100000" y="100000"/>
                                    </p:animScale>
                                    <p:animScale>
                                      <p:cBhvr>
                                        <p:cTn id="23" dur="26">
                                          <p:stCondLst>
                                            <p:cond delay="1642"/>
                                          </p:stCondLst>
                                        </p:cTn>
                                        <p:tgtEl>
                                          <p:spTgt spid="4">
                                            <p:bg/>
                                          </p:spTgt>
                                        </p:tgtEl>
                                      </p:cBhvr>
                                      <p:to x="100000" y="90000"/>
                                    </p:animScale>
                                    <p:animScale>
                                      <p:cBhvr>
                                        <p:cTn id="24" dur="166" decel="50000">
                                          <p:stCondLst>
                                            <p:cond delay="1668"/>
                                          </p:stCondLst>
                                        </p:cTn>
                                        <p:tgtEl>
                                          <p:spTgt spid="4">
                                            <p:bg/>
                                          </p:spTgt>
                                        </p:tgtEl>
                                      </p:cBhvr>
                                      <p:to x="100000" y="100000"/>
                                    </p:animScale>
                                    <p:animScale>
                                      <p:cBhvr>
                                        <p:cTn id="25" dur="26">
                                          <p:stCondLst>
                                            <p:cond delay="1808"/>
                                          </p:stCondLst>
                                        </p:cTn>
                                        <p:tgtEl>
                                          <p:spTgt spid="4">
                                            <p:bg/>
                                          </p:spTgt>
                                        </p:tgtEl>
                                      </p:cBhvr>
                                      <p:to x="100000" y="95000"/>
                                    </p:animScale>
                                    <p:animScale>
                                      <p:cBhvr>
                                        <p:cTn id="26" dur="166" decel="50000">
                                          <p:stCondLst>
                                            <p:cond delay="1834"/>
                                          </p:stCondLst>
                                        </p:cTn>
                                        <p:tgtEl>
                                          <p:spTgt spid="4">
                                            <p:bg/>
                                          </p:spTgt>
                                        </p:tgtEl>
                                      </p:cBhvr>
                                      <p:to x="100000" y="100000"/>
                                    </p:animScale>
                                  </p:childTnLst>
                                </p:cTn>
                              </p:par>
                            </p:childTnLst>
                          </p:cTn>
                        </p:par>
                        <p:par>
                          <p:cTn id="27" fill="hold">
                            <p:stCondLst>
                              <p:cond delay="4000"/>
                            </p:stCondLst>
                            <p:childTnLst>
                              <p:par>
                                <p:cTn id="28" presetID="26" presetClass="entr" presetSubtype="0"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down)">
                                      <p:cBhvr>
                                        <p:cTn id="30" dur="580">
                                          <p:stCondLst>
                                            <p:cond delay="0"/>
                                          </p:stCondLst>
                                        </p:cTn>
                                        <p:tgtEl>
                                          <p:spTgt spid="4">
                                            <p:txEl>
                                              <p:pRg st="0" end="0"/>
                                            </p:txEl>
                                          </p:spTgt>
                                        </p:tgtEl>
                                      </p:cBhvr>
                                    </p:animEffect>
                                    <p:anim calcmode="lin" valueType="num">
                                      <p:cBhvr>
                                        <p:cTn id="31"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0" end="0"/>
                                            </p:txEl>
                                          </p:spTgt>
                                        </p:tgtEl>
                                      </p:cBhvr>
                                      <p:to x="100000" y="60000"/>
                                    </p:animScale>
                                    <p:animScale>
                                      <p:cBhvr>
                                        <p:cTn id="37" dur="166" decel="50000">
                                          <p:stCondLst>
                                            <p:cond delay="676"/>
                                          </p:stCondLst>
                                        </p:cTn>
                                        <p:tgtEl>
                                          <p:spTgt spid="4">
                                            <p:txEl>
                                              <p:pRg st="0" end="0"/>
                                            </p:txEl>
                                          </p:spTgt>
                                        </p:tgtEl>
                                      </p:cBhvr>
                                      <p:to x="100000" y="100000"/>
                                    </p:animScale>
                                    <p:animScale>
                                      <p:cBhvr>
                                        <p:cTn id="38" dur="26">
                                          <p:stCondLst>
                                            <p:cond delay="1312"/>
                                          </p:stCondLst>
                                        </p:cTn>
                                        <p:tgtEl>
                                          <p:spTgt spid="4">
                                            <p:txEl>
                                              <p:pRg st="0" end="0"/>
                                            </p:txEl>
                                          </p:spTgt>
                                        </p:tgtEl>
                                      </p:cBhvr>
                                      <p:to x="100000" y="80000"/>
                                    </p:animScale>
                                    <p:animScale>
                                      <p:cBhvr>
                                        <p:cTn id="39" dur="166" decel="50000">
                                          <p:stCondLst>
                                            <p:cond delay="1338"/>
                                          </p:stCondLst>
                                        </p:cTn>
                                        <p:tgtEl>
                                          <p:spTgt spid="4">
                                            <p:txEl>
                                              <p:pRg st="0" end="0"/>
                                            </p:txEl>
                                          </p:spTgt>
                                        </p:tgtEl>
                                      </p:cBhvr>
                                      <p:to x="100000" y="100000"/>
                                    </p:animScale>
                                    <p:animScale>
                                      <p:cBhvr>
                                        <p:cTn id="40" dur="26">
                                          <p:stCondLst>
                                            <p:cond delay="1642"/>
                                          </p:stCondLst>
                                        </p:cTn>
                                        <p:tgtEl>
                                          <p:spTgt spid="4">
                                            <p:txEl>
                                              <p:pRg st="0" end="0"/>
                                            </p:txEl>
                                          </p:spTgt>
                                        </p:tgtEl>
                                      </p:cBhvr>
                                      <p:to x="100000" y="90000"/>
                                    </p:animScale>
                                    <p:animScale>
                                      <p:cBhvr>
                                        <p:cTn id="41" dur="166" decel="50000">
                                          <p:stCondLst>
                                            <p:cond delay="1668"/>
                                          </p:stCondLst>
                                        </p:cTn>
                                        <p:tgtEl>
                                          <p:spTgt spid="4">
                                            <p:txEl>
                                              <p:pRg st="0" end="0"/>
                                            </p:txEl>
                                          </p:spTgt>
                                        </p:tgtEl>
                                      </p:cBhvr>
                                      <p:to x="100000" y="100000"/>
                                    </p:animScale>
                                    <p:animScale>
                                      <p:cBhvr>
                                        <p:cTn id="42" dur="26">
                                          <p:stCondLst>
                                            <p:cond delay="1808"/>
                                          </p:stCondLst>
                                        </p:cTn>
                                        <p:tgtEl>
                                          <p:spTgt spid="4">
                                            <p:txEl>
                                              <p:pRg st="0" end="0"/>
                                            </p:txEl>
                                          </p:spTgt>
                                        </p:tgtEl>
                                      </p:cBhvr>
                                      <p:to x="100000" y="95000"/>
                                    </p:animScale>
                                    <p:animScale>
                                      <p:cBhvr>
                                        <p:cTn id="43" dur="166" decel="50000">
                                          <p:stCondLst>
                                            <p:cond delay="1834"/>
                                          </p:stCondLst>
                                        </p:cTn>
                                        <p:tgtEl>
                                          <p:spTgt spid="4">
                                            <p:txEl>
                                              <p:pRg st="0" end="0"/>
                                            </p:txEl>
                                          </p:spTgt>
                                        </p:tgtEl>
                                      </p:cBhvr>
                                      <p:to x="100000" y="100000"/>
                                    </p:animScale>
                                  </p:childTnLst>
                                </p:cTn>
                              </p:par>
                            </p:childTnLst>
                          </p:cTn>
                        </p:par>
                        <p:par>
                          <p:cTn id="44" fill="hold">
                            <p:stCondLst>
                              <p:cond delay="6000"/>
                            </p:stCondLst>
                            <p:childTnLst>
                              <p:par>
                                <p:cTn id="45" presetID="26" presetClass="entr" presetSubtype="0" fill="hold" grpId="0" nodeType="after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wipe(down)">
                                      <p:cBhvr>
                                        <p:cTn id="47" dur="580">
                                          <p:stCondLst>
                                            <p:cond delay="0"/>
                                          </p:stCondLst>
                                        </p:cTn>
                                        <p:tgtEl>
                                          <p:spTgt spid="4">
                                            <p:txEl>
                                              <p:pRg st="1" end="1"/>
                                            </p:txEl>
                                          </p:spTgt>
                                        </p:tgtEl>
                                      </p:cBhvr>
                                    </p:animEffect>
                                    <p:anim calcmode="lin" valueType="num">
                                      <p:cBhvr>
                                        <p:cTn id="48"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xEl>
                                              <p:pRg st="1" end="1"/>
                                            </p:txEl>
                                          </p:spTgt>
                                        </p:tgtEl>
                                      </p:cBhvr>
                                      <p:to x="100000" y="60000"/>
                                    </p:animScale>
                                    <p:animScale>
                                      <p:cBhvr>
                                        <p:cTn id="54" dur="166" decel="50000">
                                          <p:stCondLst>
                                            <p:cond delay="676"/>
                                          </p:stCondLst>
                                        </p:cTn>
                                        <p:tgtEl>
                                          <p:spTgt spid="4">
                                            <p:txEl>
                                              <p:pRg st="1" end="1"/>
                                            </p:txEl>
                                          </p:spTgt>
                                        </p:tgtEl>
                                      </p:cBhvr>
                                      <p:to x="100000" y="100000"/>
                                    </p:animScale>
                                    <p:animScale>
                                      <p:cBhvr>
                                        <p:cTn id="55" dur="26">
                                          <p:stCondLst>
                                            <p:cond delay="1312"/>
                                          </p:stCondLst>
                                        </p:cTn>
                                        <p:tgtEl>
                                          <p:spTgt spid="4">
                                            <p:txEl>
                                              <p:pRg st="1" end="1"/>
                                            </p:txEl>
                                          </p:spTgt>
                                        </p:tgtEl>
                                      </p:cBhvr>
                                      <p:to x="100000" y="80000"/>
                                    </p:animScale>
                                    <p:animScale>
                                      <p:cBhvr>
                                        <p:cTn id="56" dur="166" decel="50000">
                                          <p:stCondLst>
                                            <p:cond delay="1338"/>
                                          </p:stCondLst>
                                        </p:cTn>
                                        <p:tgtEl>
                                          <p:spTgt spid="4">
                                            <p:txEl>
                                              <p:pRg st="1" end="1"/>
                                            </p:txEl>
                                          </p:spTgt>
                                        </p:tgtEl>
                                      </p:cBhvr>
                                      <p:to x="100000" y="100000"/>
                                    </p:animScale>
                                    <p:animScale>
                                      <p:cBhvr>
                                        <p:cTn id="57" dur="26">
                                          <p:stCondLst>
                                            <p:cond delay="1642"/>
                                          </p:stCondLst>
                                        </p:cTn>
                                        <p:tgtEl>
                                          <p:spTgt spid="4">
                                            <p:txEl>
                                              <p:pRg st="1" end="1"/>
                                            </p:txEl>
                                          </p:spTgt>
                                        </p:tgtEl>
                                      </p:cBhvr>
                                      <p:to x="100000" y="90000"/>
                                    </p:animScale>
                                    <p:animScale>
                                      <p:cBhvr>
                                        <p:cTn id="58" dur="166" decel="50000">
                                          <p:stCondLst>
                                            <p:cond delay="1668"/>
                                          </p:stCondLst>
                                        </p:cTn>
                                        <p:tgtEl>
                                          <p:spTgt spid="4">
                                            <p:txEl>
                                              <p:pRg st="1" end="1"/>
                                            </p:txEl>
                                          </p:spTgt>
                                        </p:tgtEl>
                                      </p:cBhvr>
                                      <p:to x="100000" y="100000"/>
                                    </p:animScale>
                                    <p:animScale>
                                      <p:cBhvr>
                                        <p:cTn id="59" dur="26">
                                          <p:stCondLst>
                                            <p:cond delay="1808"/>
                                          </p:stCondLst>
                                        </p:cTn>
                                        <p:tgtEl>
                                          <p:spTgt spid="4">
                                            <p:txEl>
                                              <p:pRg st="1" end="1"/>
                                            </p:txEl>
                                          </p:spTgt>
                                        </p:tgtEl>
                                      </p:cBhvr>
                                      <p:to x="100000" y="95000"/>
                                    </p:animScale>
                                    <p:animScale>
                                      <p:cBhvr>
                                        <p:cTn id="60" dur="166" decel="50000">
                                          <p:stCondLst>
                                            <p:cond delay="1834"/>
                                          </p:stCondLst>
                                        </p:cTn>
                                        <p:tgtEl>
                                          <p:spTgt spid="4">
                                            <p:txEl>
                                              <p:pRg st="1" end="1"/>
                                            </p:txEl>
                                          </p:spTgt>
                                        </p:tgtEl>
                                      </p:cBhvr>
                                      <p:to x="100000" y="100000"/>
                                    </p:animScale>
                                  </p:childTnLst>
                                </p:cTn>
                              </p:par>
                            </p:childTnLst>
                          </p:cTn>
                        </p:par>
                        <p:par>
                          <p:cTn id="61" fill="hold">
                            <p:stCondLst>
                              <p:cond delay="8000"/>
                            </p:stCondLst>
                            <p:childTnLst>
                              <p:par>
                                <p:cTn id="62" presetID="26" presetClass="entr" presetSubtype="0" fill="hold" grpId="0" nodeType="after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Effect transition="in" filter="wipe(down)">
                                      <p:cBhvr>
                                        <p:cTn id="64" dur="580">
                                          <p:stCondLst>
                                            <p:cond delay="0"/>
                                          </p:stCondLst>
                                        </p:cTn>
                                        <p:tgtEl>
                                          <p:spTgt spid="4">
                                            <p:txEl>
                                              <p:pRg st="2" end="2"/>
                                            </p:txEl>
                                          </p:spTgt>
                                        </p:tgtEl>
                                      </p:cBhvr>
                                    </p:animEffect>
                                    <p:anim calcmode="lin" valueType="num">
                                      <p:cBhvr>
                                        <p:cTn id="65"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4">
                                            <p:txEl>
                                              <p:pRg st="2" end="2"/>
                                            </p:txEl>
                                          </p:spTgt>
                                        </p:tgtEl>
                                      </p:cBhvr>
                                      <p:to x="100000" y="60000"/>
                                    </p:animScale>
                                    <p:animScale>
                                      <p:cBhvr>
                                        <p:cTn id="71" dur="166" decel="50000">
                                          <p:stCondLst>
                                            <p:cond delay="676"/>
                                          </p:stCondLst>
                                        </p:cTn>
                                        <p:tgtEl>
                                          <p:spTgt spid="4">
                                            <p:txEl>
                                              <p:pRg st="2" end="2"/>
                                            </p:txEl>
                                          </p:spTgt>
                                        </p:tgtEl>
                                      </p:cBhvr>
                                      <p:to x="100000" y="100000"/>
                                    </p:animScale>
                                    <p:animScale>
                                      <p:cBhvr>
                                        <p:cTn id="72" dur="26">
                                          <p:stCondLst>
                                            <p:cond delay="1312"/>
                                          </p:stCondLst>
                                        </p:cTn>
                                        <p:tgtEl>
                                          <p:spTgt spid="4">
                                            <p:txEl>
                                              <p:pRg st="2" end="2"/>
                                            </p:txEl>
                                          </p:spTgt>
                                        </p:tgtEl>
                                      </p:cBhvr>
                                      <p:to x="100000" y="80000"/>
                                    </p:animScale>
                                    <p:animScale>
                                      <p:cBhvr>
                                        <p:cTn id="73" dur="166" decel="50000">
                                          <p:stCondLst>
                                            <p:cond delay="1338"/>
                                          </p:stCondLst>
                                        </p:cTn>
                                        <p:tgtEl>
                                          <p:spTgt spid="4">
                                            <p:txEl>
                                              <p:pRg st="2" end="2"/>
                                            </p:txEl>
                                          </p:spTgt>
                                        </p:tgtEl>
                                      </p:cBhvr>
                                      <p:to x="100000" y="100000"/>
                                    </p:animScale>
                                    <p:animScale>
                                      <p:cBhvr>
                                        <p:cTn id="74" dur="26">
                                          <p:stCondLst>
                                            <p:cond delay="1642"/>
                                          </p:stCondLst>
                                        </p:cTn>
                                        <p:tgtEl>
                                          <p:spTgt spid="4">
                                            <p:txEl>
                                              <p:pRg st="2" end="2"/>
                                            </p:txEl>
                                          </p:spTgt>
                                        </p:tgtEl>
                                      </p:cBhvr>
                                      <p:to x="100000" y="90000"/>
                                    </p:animScale>
                                    <p:animScale>
                                      <p:cBhvr>
                                        <p:cTn id="75" dur="166" decel="50000">
                                          <p:stCondLst>
                                            <p:cond delay="1668"/>
                                          </p:stCondLst>
                                        </p:cTn>
                                        <p:tgtEl>
                                          <p:spTgt spid="4">
                                            <p:txEl>
                                              <p:pRg st="2" end="2"/>
                                            </p:txEl>
                                          </p:spTgt>
                                        </p:tgtEl>
                                      </p:cBhvr>
                                      <p:to x="100000" y="100000"/>
                                    </p:animScale>
                                    <p:animScale>
                                      <p:cBhvr>
                                        <p:cTn id="76" dur="26">
                                          <p:stCondLst>
                                            <p:cond delay="1808"/>
                                          </p:stCondLst>
                                        </p:cTn>
                                        <p:tgtEl>
                                          <p:spTgt spid="4">
                                            <p:txEl>
                                              <p:pRg st="2" end="2"/>
                                            </p:txEl>
                                          </p:spTgt>
                                        </p:tgtEl>
                                      </p:cBhvr>
                                      <p:to x="100000" y="95000"/>
                                    </p:animScale>
                                    <p:animScale>
                                      <p:cBhvr>
                                        <p:cTn id="77" dur="166" decel="50000">
                                          <p:stCondLst>
                                            <p:cond delay="1834"/>
                                          </p:stCondLst>
                                        </p:cTn>
                                        <p:tgtEl>
                                          <p:spTgt spid="4">
                                            <p:txEl>
                                              <p:pRg st="2" end="2"/>
                                            </p:txEl>
                                          </p:spTgt>
                                        </p:tgtEl>
                                      </p:cBhvr>
                                      <p:to x="100000" y="100000"/>
                                    </p:animScale>
                                  </p:childTnLst>
                                </p:cTn>
                              </p:par>
                            </p:childTnLst>
                          </p:cTn>
                        </p:par>
                        <p:par>
                          <p:cTn id="78" fill="hold">
                            <p:stCondLst>
                              <p:cond delay="10000"/>
                            </p:stCondLst>
                            <p:childTnLst>
                              <p:par>
                                <p:cTn id="79" presetID="26" presetClass="entr" presetSubtype="0" fill="hold" grpId="0" nodeType="afterEffect">
                                  <p:stCondLst>
                                    <p:cond delay="0"/>
                                  </p:stCondLst>
                                  <p:childTnLst>
                                    <p:set>
                                      <p:cBhvr>
                                        <p:cTn id="80" dur="1" fill="hold">
                                          <p:stCondLst>
                                            <p:cond delay="0"/>
                                          </p:stCondLst>
                                        </p:cTn>
                                        <p:tgtEl>
                                          <p:spTgt spid="4">
                                            <p:txEl>
                                              <p:pRg st="3" end="3"/>
                                            </p:txEl>
                                          </p:spTgt>
                                        </p:tgtEl>
                                        <p:attrNameLst>
                                          <p:attrName>style.visibility</p:attrName>
                                        </p:attrNameLst>
                                      </p:cBhvr>
                                      <p:to>
                                        <p:strVal val="visible"/>
                                      </p:to>
                                    </p:set>
                                    <p:animEffect transition="in" filter="wipe(down)">
                                      <p:cBhvr>
                                        <p:cTn id="81" dur="580">
                                          <p:stCondLst>
                                            <p:cond delay="0"/>
                                          </p:stCondLst>
                                        </p:cTn>
                                        <p:tgtEl>
                                          <p:spTgt spid="4">
                                            <p:txEl>
                                              <p:pRg st="3" end="3"/>
                                            </p:txEl>
                                          </p:spTgt>
                                        </p:tgtEl>
                                      </p:cBhvr>
                                    </p:animEffect>
                                    <p:anim calcmode="lin" valueType="num">
                                      <p:cBhvr>
                                        <p:cTn id="8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4">
                                            <p:txEl>
                                              <p:pRg st="3" end="3"/>
                                            </p:txEl>
                                          </p:spTgt>
                                        </p:tgtEl>
                                      </p:cBhvr>
                                      <p:to x="100000" y="60000"/>
                                    </p:animScale>
                                    <p:animScale>
                                      <p:cBhvr>
                                        <p:cTn id="88" dur="166" decel="50000">
                                          <p:stCondLst>
                                            <p:cond delay="676"/>
                                          </p:stCondLst>
                                        </p:cTn>
                                        <p:tgtEl>
                                          <p:spTgt spid="4">
                                            <p:txEl>
                                              <p:pRg st="3" end="3"/>
                                            </p:txEl>
                                          </p:spTgt>
                                        </p:tgtEl>
                                      </p:cBhvr>
                                      <p:to x="100000" y="100000"/>
                                    </p:animScale>
                                    <p:animScale>
                                      <p:cBhvr>
                                        <p:cTn id="89" dur="26">
                                          <p:stCondLst>
                                            <p:cond delay="1312"/>
                                          </p:stCondLst>
                                        </p:cTn>
                                        <p:tgtEl>
                                          <p:spTgt spid="4">
                                            <p:txEl>
                                              <p:pRg st="3" end="3"/>
                                            </p:txEl>
                                          </p:spTgt>
                                        </p:tgtEl>
                                      </p:cBhvr>
                                      <p:to x="100000" y="80000"/>
                                    </p:animScale>
                                    <p:animScale>
                                      <p:cBhvr>
                                        <p:cTn id="90" dur="166" decel="50000">
                                          <p:stCondLst>
                                            <p:cond delay="1338"/>
                                          </p:stCondLst>
                                        </p:cTn>
                                        <p:tgtEl>
                                          <p:spTgt spid="4">
                                            <p:txEl>
                                              <p:pRg st="3" end="3"/>
                                            </p:txEl>
                                          </p:spTgt>
                                        </p:tgtEl>
                                      </p:cBhvr>
                                      <p:to x="100000" y="100000"/>
                                    </p:animScale>
                                    <p:animScale>
                                      <p:cBhvr>
                                        <p:cTn id="91" dur="26">
                                          <p:stCondLst>
                                            <p:cond delay="1642"/>
                                          </p:stCondLst>
                                        </p:cTn>
                                        <p:tgtEl>
                                          <p:spTgt spid="4">
                                            <p:txEl>
                                              <p:pRg st="3" end="3"/>
                                            </p:txEl>
                                          </p:spTgt>
                                        </p:tgtEl>
                                      </p:cBhvr>
                                      <p:to x="100000" y="90000"/>
                                    </p:animScale>
                                    <p:animScale>
                                      <p:cBhvr>
                                        <p:cTn id="92" dur="166" decel="50000">
                                          <p:stCondLst>
                                            <p:cond delay="1668"/>
                                          </p:stCondLst>
                                        </p:cTn>
                                        <p:tgtEl>
                                          <p:spTgt spid="4">
                                            <p:txEl>
                                              <p:pRg st="3" end="3"/>
                                            </p:txEl>
                                          </p:spTgt>
                                        </p:tgtEl>
                                      </p:cBhvr>
                                      <p:to x="100000" y="100000"/>
                                    </p:animScale>
                                    <p:animScale>
                                      <p:cBhvr>
                                        <p:cTn id="93" dur="26">
                                          <p:stCondLst>
                                            <p:cond delay="1808"/>
                                          </p:stCondLst>
                                        </p:cTn>
                                        <p:tgtEl>
                                          <p:spTgt spid="4">
                                            <p:txEl>
                                              <p:pRg st="3" end="3"/>
                                            </p:txEl>
                                          </p:spTgt>
                                        </p:tgtEl>
                                      </p:cBhvr>
                                      <p:to x="100000" y="95000"/>
                                    </p:animScale>
                                    <p:animScale>
                                      <p:cBhvr>
                                        <p:cTn id="94" dur="166" decel="50000">
                                          <p:stCondLst>
                                            <p:cond delay="1834"/>
                                          </p:stCondLst>
                                        </p:cTn>
                                        <p:tgtEl>
                                          <p:spTgt spid="4">
                                            <p:txEl>
                                              <p:pRg st="3" end="3"/>
                                            </p:txEl>
                                          </p:spTgt>
                                        </p:tgtEl>
                                      </p:cBhvr>
                                      <p:to x="100000" y="100000"/>
                                    </p:animScale>
                                  </p:childTnLst>
                                </p:cTn>
                              </p:par>
                            </p:childTnLst>
                          </p:cTn>
                        </p:par>
                        <p:par>
                          <p:cTn id="95" fill="hold">
                            <p:stCondLst>
                              <p:cond delay="12000"/>
                            </p:stCondLst>
                            <p:childTnLst>
                              <p:par>
                                <p:cTn id="96" presetID="26" presetClass="entr" presetSubtype="0" fill="hold" grpId="0" nodeType="afterEffect">
                                  <p:stCondLst>
                                    <p:cond delay="0"/>
                                  </p:stCondLst>
                                  <p:childTnLst>
                                    <p:set>
                                      <p:cBhvr>
                                        <p:cTn id="97" dur="1" fill="hold">
                                          <p:stCondLst>
                                            <p:cond delay="0"/>
                                          </p:stCondLst>
                                        </p:cTn>
                                        <p:tgtEl>
                                          <p:spTgt spid="4">
                                            <p:txEl>
                                              <p:pRg st="4" end="4"/>
                                            </p:txEl>
                                          </p:spTgt>
                                        </p:tgtEl>
                                        <p:attrNameLst>
                                          <p:attrName>style.visibility</p:attrName>
                                        </p:attrNameLst>
                                      </p:cBhvr>
                                      <p:to>
                                        <p:strVal val="visible"/>
                                      </p:to>
                                    </p:set>
                                    <p:animEffect transition="in" filter="wipe(down)">
                                      <p:cBhvr>
                                        <p:cTn id="98" dur="580">
                                          <p:stCondLst>
                                            <p:cond delay="0"/>
                                          </p:stCondLst>
                                        </p:cTn>
                                        <p:tgtEl>
                                          <p:spTgt spid="4">
                                            <p:txEl>
                                              <p:pRg st="4" end="4"/>
                                            </p:txEl>
                                          </p:spTgt>
                                        </p:tgtEl>
                                      </p:cBhvr>
                                    </p:animEffect>
                                    <p:anim calcmode="lin" valueType="num">
                                      <p:cBhvr>
                                        <p:cTn id="99"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104" dur="26">
                                          <p:stCondLst>
                                            <p:cond delay="650"/>
                                          </p:stCondLst>
                                        </p:cTn>
                                        <p:tgtEl>
                                          <p:spTgt spid="4">
                                            <p:txEl>
                                              <p:pRg st="4" end="4"/>
                                            </p:txEl>
                                          </p:spTgt>
                                        </p:tgtEl>
                                      </p:cBhvr>
                                      <p:to x="100000" y="60000"/>
                                    </p:animScale>
                                    <p:animScale>
                                      <p:cBhvr>
                                        <p:cTn id="105" dur="166" decel="50000">
                                          <p:stCondLst>
                                            <p:cond delay="676"/>
                                          </p:stCondLst>
                                        </p:cTn>
                                        <p:tgtEl>
                                          <p:spTgt spid="4">
                                            <p:txEl>
                                              <p:pRg st="4" end="4"/>
                                            </p:txEl>
                                          </p:spTgt>
                                        </p:tgtEl>
                                      </p:cBhvr>
                                      <p:to x="100000" y="100000"/>
                                    </p:animScale>
                                    <p:animScale>
                                      <p:cBhvr>
                                        <p:cTn id="106" dur="26">
                                          <p:stCondLst>
                                            <p:cond delay="1312"/>
                                          </p:stCondLst>
                                        </p:cTn>
                                        <p:tgtEl>
                                          <p:spTgt spid="4">
                                            <p:txEl>
                                              <p:pRg st="4" end="4"/>
                                            </p:txEl>
                                          </p:spTgt>
                                        </p:tgtEl>
                                      </p:cBhvr>
                                      <p:to x="100000" y="80000"/>
                                    </p:animScale>
                                    <p:animScale>
                                      <p:cBhvr>
                                        <p:cTn id="107" dur="166" decel="50000">
                                          <p:stCondLst>
                                            <p:cond delay="1338"/>
                                          </p:stCondLst>
                                        </p:cTn>
                                        <p:tgtEl>
                                          <p:spTgt spid="4">
                                            <p:txEl>
                                              <p:pRg st="4" end="4"/>
                                            </p:txEl>
                                          </p:spTgt>
                                        </p:tgtEl>
                                      </p:cBhvr>
                                      <p:to x="100000" y="100000"/>
                                    </p:animScale>
                                    <p:animScale>
                                      <p:cBhvr>
                                        <p:cTn id="108" dur="26">
                                          <p:stCondLst>
                                            <p:cond delay="1642"/>
                                          </p:stCondLst>
                                        </p:cTn>
                                        <p:tgtEl>
                                          <p:spTgt spid="4">
                                            <p:txEl>
                                              <p:pRg st="4" end="4"/>
                                            </p:txEl>
                                          </p:spTgt>
                                        </p:tgtEl>
                                      </p:cBhvr>
                                      <p:to x="100000" y="90000"/>
                                    </p:animScale>
                                    <p:animScale>
                                      <p:cBhvr>
                                        <p:cTn id="109" dur="166" decel="50000">
                                          <p:stCondLst>
                                            <p:cond delay="1668"/>
                                          </p:stCondLst>
                                        </p:cTn>
                                        <p:tgtEl>
                                          <p:spTgt spid="4">
                                            <p:txEl>
                                              <p:pRg st="4" end="4"/>
                                            </p:txEl>
                                          </p:spTgt>
                                        </p:tgtEl>
                                      </p:cBhvr>
                                      <p:to x="100000" y="100000"/>
                                    </p:animScale>
                                    <p:animScale>
                                      <p:cBhvr>
                                        <p:cTn id="110" dur="26">
                                          <p:stCondLst>
                                            <p:cond delay="1808"/>
                                          </p:stCondLst>
                                        </p:cTn>
                                        <p:tgtEl>
                                          <p:spTgt spid="4">
                                            <p:txEl>
                                              <p:pRg st="4" end="4"/>
                                            </p:txEl>
                                          </p:spTgt>
                                        </p:tgtEl>
                                      </p:cBhvr>
                                      <p:to x="100000" y="95000"/>
                                    </p:animScale>
                                    <p:animScale>
                                      <p:cBhvr>
                                        <p:cTn id="111" dur="166" decel="50000">
                                          <p:stCondLst>
                                            <p:cond delay="1834"/>
                                          </p:stCondLst>
                                        </p:cTn>
                                        <p:tgtEl>
                                          <p:spTgt spid="4">
                                            <p:txEl>
                                              <p:pRg st="4" end="4"/>
                                            </p:txEl>
                                          </p:spTgt>
                                        </p:tgtEl>
                                      </p:cBhvr>
                                      <p:to x="100000" y="100000"/>
                                    </p:animScale>
                                  </p:childTnLst>
                                </p:cTn>
                              </p:par>
                            </p:childTnLst>
                          </p:cTn>
                        </p:par>
                        <p:par>
                          <p:cTn id="112" fill="hold">
                            <p:stCondLst>
                              <p:cond delay="14000"/>
                            </p:stCondLst>
                            <p:childTnLst>
                              <p:par>
                                <p:cTn id="113" presetID="26" presetClass="entr" presetSubtype="0" fill="hold" grpId="0" nodeType="afterEffect">
                                  <p:stCondLst>
                                    <p:cond delay="0"/>
                                  </p:stCondLst>
                                  <p:childTnLst>
                                    <p:set>
                                      <p:cBhvr>
                                        <p:cTn id="114" dur="1" fill="hold">
                                          <p:stCondLst>
                                            <p:cond delay="0"/>
                                          </p:stCondLst>
                                        </p:cTn>
                                        <p:tgtEl>
                                          <p:spTgt spid="4">
                                            <p:txEl>
                                              <p:pRg st="5" end="5"/>
                                            </p:txEl>
                                          </p:spTgt>
                                        </p:tgtEl>
                                        <p:attrNameLst>
                                          <p:attrName>style.visibility</p:attrName>
                                        </p:attrNameLst>
                                      </p:cBhvr>
                                      <p:to>
                                        <p:strVal val="visible"/>
                                      </p:to>
                                    </p:set>
                                    <p:animEffect transition="in" filter="wipe(down)">
                                      <p:cBhvr>
                                        <p:cTn id="115" dur="580">
                                          <p:stCondLst>
                                            <p:cond delay="0"/>
                                          </p:stCondLst>
                                        </p:cTn>
                                        <p:tgtEl>
                                          <p:spTgt spid="4">
                                            <p:txEl>
                                              <p:pRg st="5" end="5"/>
                                            </p:txEl>
                                          </p:spTgt>
                                        </p:tgtEl>
                                      </p:cBhvr>
                                    </p:animEffect>
                                    <p:anim calcmode="lin" valueType="num">
                                      <p:cBhvr>
                                        <p:cTn id="116"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4">
                                            <p:txEl>
                                              <p:pRg st="5" end="5"/>
                                            </p:txEl>
                                          </p:spTgt>
                                        </p:tgtEl>
                                      </p:cBhvr>
                                      <p:to x="100000" y="60000"/>
                                    </p:animScale>
                                    <p:animScale>
                                      <p:cBhvr>
                                        <p:cTn id="122" dur="166" decel="50000">
                                          <p:stCondLst>
                                            <p:cond delay="676"/>
                                          </p:stCondLst>
                                        </p:cTn>
                                        <p:tgtEl>
                                          <p:spTgt spid="4">
                                            <p:txEl>
                                              <p:pRg st="5" end="5"/>
                                            </p:txEl>
                                          </p:spTgt>
                                        </p:tgtEl>
                                      </p:cBhvr>
                                      <p:to x="100000" y="100000"/>
                                    </p:animScale>
                                    <p:animScale>
                                      <p:cBhvr>
                                        <p:cTn id="123" dur="26">
                                          <p:stCondLst>
                                            <p:cond delay="1312"/>
                                          </p:stCondLst>
                                        </p:cTn>
                                        <p:tgtEl>
                                          <p:spTgt spid="4">
                                            <p:txEl>
                                              <p:pRg st="5" end="5"/>
                                            </p:txEl>
                                          </p:spTgt>
                                        </p:tgtEl>
                                      </p:cBhvr>
                                      <p:to x="100000" y="80000"/>
                                    </p:animScale>
                                    <p:animScale>
                                      <p:cBhvr>
                                        <p:cTn id="124" dur="166" decel="50000">
                                          <p:stCondLst>
                                            <p:cond delay="1338"/>
                                          </p:stCondLst>
                                        </p:cTn>
                                        <p:tgtEl>
                                          <p:spTgt spid="4">
                                            <p:txEl>
                                              <p:pRg st="5" end="5"/>
                                            </p:txEl>
                                          </p:spTgt>
                                        </p:tgtEl>
                                      </p:cBhvr>
                                      <p:to x="100000" y="100000"/>
                                    </p:animScale>
                                    <p:animScale>
                                      <p:cBhvr>
                                        <p:cTn id="125" dur="26">
                                          <p:stCondLst>
                                            <p:cond delay="1642"/>
                                          </p:stCondLst>
                                        </p:cTn>
                                        <p:tgtEl>
                                          <p:spTgt spid="4">
                                            <p:txEl>
                                              <p:pRg st="5" end="5"/>
                                            </p:txEl>
                                          </p:spTgt>
                                        </p:tgtEl>
                                      </p:cBhvr>
                                      <p:to x="100000" y="90000"/>
                                    </p:animScale>
                                    <p:animScale>
                                      <p:cBhvr>
                                        <p:cTn id="126" dur="166" decel="50000">
                                          <p:stCondLst>
                                            <p:cond delay="1668"/>
                                          </p:stCondLst>
                                        </p:cTn>
                                        <p:tgtEl>
                                          <p:spTgt spid="4">
                                            <p:txEl>
                                              <p:pRg st="5" end="5"/>
                                            </p:txEl>
                                          </p:spTgt>
                                        </p:tgtEl>
                                      </p:cBhvr>
                                      <p:to x="100000" y="100000"/>
                                    </p:animScale>
                                    <p:animScale>
                                      <p:cBhvr>
                                        <p:cTn id="127" dur="26">
                                          <p:stCondLst>
                                            <p:cond delay="1808"/>
                                          </p:stCondLst>
                                        </p:cTn>
                                        <p:tgtEl>
                                          <p:spTgt spid="4">
                                            <p:txEl>
                                              <p:pRg st="5" end="5"/>
                                            </p:txEl>
                                          </p:spTgt>
                                        </p:tgtEl>
                                      </p:cBhvr>
                                      <p:to x="100000" y="95000"/>
                                    </p:animScale>
                                    <p:animScale>
                                      <p:cBhvr>
                                        <p:cTn id="128" dur="166" decel="50000">
                                          <p:stCondLst>
                                            <p:cond delay="1834"/>
                                          </p:stCondLst>
                                        </p:cTn>
                                        <p:tgtEl>
                                          <p:spTgt spid="4">
                                            <p:txEl>
                                              <p:pRg st="5" end="5"/>
                                            </p:txEl>
                                          </p:spTgt>
                                        </p:tgtEl>
                                      </p:cBhvr>
                                      <p:to x="100000" y="100000"/>
                                    </p:animScale>
                                  </p:childTnLst>
                                </p:cTn>
                              </p:par>
                            </p:childTnLst>
                          </p:cTn>
                        </p:par>
                        <p:par>
                          <p:cTn id="129" fill="hold">
                            <p:stCondLst>
                              <p:cond delay="16000"/>
                            </p:stCondLst>
                            <p:childTnLst>
                              <p:par>
                                <p:cTn id="130" presetID="26" presetClass="entr" presetSubtype="0" fill="hold" grpId="0" nodeType="afterEffect">
                                  <p:stCondLst>
                                    <p:cond delay="0"/>
                                  </p:stCondLst>
                                  <p:childTnLst>
                                    <p:set>
                                      <p:cBhvr>
                                        <p:cTn id="131" dur="1" fill="hold">
                                          <p:stCondLst>
                                            <p:cond delay="0"/>
                                          </p:stCondLst>
                                        </p:cTn>
                                        <p:tgtEl>
                                          <p:spTgt spid="4">
                                            <p:txEl>
                                              <p:pRg st="6" end="6"/>
                                            </p:txEl>
                                          </p:spTgt>
                                        </p:tgtEl>
                                        <p:attrNameLst>
                                          <p:attrName>style.visibility</p:attrName>
                                        </p:attrNameLst>
                                      </p:cBhvr>
                                      <p:to>
                                        <p:strVal val="visible"/>
                                      </p:to>
                                    </p:set>
                                    <p:animEffect transition="in" filter="wipe(down)">
                                      <p:cBhvr>
                                        <p:cTn id="132" dur="580">
                                          <p:stCondLst>
                                            <p:cond delay="0"/>
                                          </p:stCondLst>
                                        </p:cTn>
                                        <p:tgtEl>
                                          <p:spTgt spid="4">
                                            <p:txEl>
                                              <p:pRg st="6" end="6"/>
                                            </p:txEl>
                                          </p:spTgt>
                                        </p:tgtEl>
                                      </p:cBhvr>
                                    </p:animEffect>
                                    <p:anim calcmode="lin" valueType="num">
                                      <p:cBhvr>
                                        <p:cTn id="133"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38" dur="26">
                                          <p:stCondLst>
                                            <p:cond delay="650"/>
                                          </p:stCondLst>
                                        </p:cTn>
                                        <p:tgtEl>
                                          <p:spTgt spid="4">
                                            <p:txEl>
                                              <p:pRg st="6" end="6"/>
                                            </p:txEl>
                                          </p:spTgt>
                                        </p:tgtEl>
                                      </p:cBhvr>
                                      <p:to x="100000" y="60000"/>
                                    </p:animScale>
                                    <p:animScale>
                                      <p:cBhvr>
                                        <p:cTn id="139" dur="166" decel="50000">
                                          <p:stCondLst>
                                            <p:cond delay="676"/>
                                          </p:stCondLst>
                                        </p:cTn>
                                        <p:tgtEl>
                                          <p:spTgt spid="4">
                                            <p:txEl>
                                              <p:pRg st="6" end="6"/>
                                            </p:txEl>
                                          </p:spTgt>
                                        </p:tgtEl>
                                      </p:cBhvr>
                                      <p:to x="100000" y="100000"/>
                                    </p:animScale>
                                    <p:animScale>
                                      <p:cBhvr>
                                        <p:cTn id="140" dur="26">
                                          <p:stCondLst>
                                            <p:cond delay="1312"/>
                                          </p:stCondLst>
                                        </p:cTn>
                                        <p:tgtEl>
                                          <p:spTgt spid="4">
                                            <p:txEl>
                                              <p:pRg st="6" end="6"/>
                                            </p:txEl>
                                          </p:spTgt>
                                        </p:tgtEl>
                                      </p:cBhvr>
                                      <p:to x="100000" y="80000"/>
                                    </p:animScale>
                                    <p:animScale>
                                      <p:cBhvr>
                                        <p:cTn id="141" dur="166" decel="50000">
                                          <p:stCondLst>
                                            <p:cond delay="1338"/>
                                          </p:stCondLst>
                                        </p:cTn>
                                        <p:tgtEl>
                                          <p:spTgt spid="4">
                                            <p:txEl>
                                              <p:pRg st="6" end="6"/>
                                            </p:txEl>
                                          </p:spTgt>
                                        </p:tgtEl>
                                      </p:cBhvr>
                                      <p:to x="100000" y="100000"/>
                                    </p:animScale>
                                    <p:animScale>
                                      <p:cBhvr>
                                        <p:cTn id="142" dur="26">
                                          <p:stCondLst>
                                            <p:cond delay="1642"/>
                                          </p:stCondLst>
                                        </p:cTn>
                                        <p:tgtEl>
                                          <p:spTgt spid="4">
                                            <p:txEl>
                                              <p:pRg st="6" end="6"/>
                                            </p:txEl>
                                          </p:spTgt>
                                        </p:tgtEl>
                                      </p:cBhvr>
                                      <p:to x="100000" y="90000"/>
                                    </p:animScale>
                                    <p:animScale>
                                      <p:cBhvr>
                                        <p:cTn id="143" dur="166" decel="50000">
                                          <p:stCondLst>
                                            <p:cond delay="1668"/>
                                          </p:stCondLst>
                                        </p:cTn>
                                        <p:tgtEl>
                                          <p:spTgt spid="4">
                                            <p:txEl>
                                              <p:pRg st="6" end="6"/>
                                            </p:txEl>
                                          </p:spTgt>
                                        </p:tgtEl>
                                      </p:cBhvr>
                                      <p:to x="100000" y="100000"/>
                                    </p:animScale>
                                    <p:animScale>
                                      <p:cBhvr>
                                        <p:cTn id="144" dur="26">
                                          <p:stCondLst>
                                            <p:cond delay="1808"/>
                                          </p:stCondLst>
                                        </p:cTn>
                                        <p:tgtEl>
                                          <p:spTgt spid="4">
                                            <p:txEl>
                                              <p:pRg st="6" end="6"/>
                                            </p:txEl>
                                          </p:spTgt>
                                        </p:tgtEl>
                                      </p:cBhvr>
                                      <p:to x="100000" y="95000"/>
                                    </p:animScale>
                                    <p:animScale>
                                      <p:cBhvr>
                                        <p:cTn id="145" dur="166" decel="50000">
                                          <p:stCondLst>
                                            <p:cond delay="1834"/>
                                          </p:stCondLst>
                                        </p:cTn>
                                        <p:tgtEl>
                                          <p:spTgt spid="4">
                                            <p:txEl>
                                              <p:pRg st="6" end="6"/>
                                            </p:txEl>
                                          </p:spTgt>
                                        </p:tgtEl>
                                      </p:cBhvr>
                                      <p:to x="100000" y="100000"/>
                                    </p:animScale>
                                  </p:childTnLst>
                                </p:cTn>
                              </p:par>
                            </p:childTnLst>
                          </p:cTn>
                        </p:par>
                        <p:par>
                          <p:cTn id="146" fill="hold">
                            <p:stCondLst>
                              <p:cond delay="18000"/>
                            </p:stCondLst>
                            <p:childTnLst>
                              <p:par>
                                <p:cTn id="147" presetID="26" presetClass="entr" presetSubtype="0" fill="hold" grpId="0" nodeType="afterEffect">
                                  <p:stCondLst>
                                    <p:cond delay="0"/>
                                  </p:stCondLst>
                                  <p:childTnLst>
                                    <p:set>
                                      <p:cBhvr>
                                        <p:cTn id="148" dur="1" fill="hold">
                                          <p:stCondLst>
                                            <p:cond delay="0"/>
                                          </p:stCondLst>
                                        </p:cTn>
                                        <p:tgtEl>
                                          <p:spTgt spid="4">
                                            <p:txEl>
                                              <p:pRg st="7" end="7"/>
                                            </p:txEl>
                                          </p:spTgt>
                                        </p:tgtEl>
                                        <p:attrNameLst>
                                          <p:attrName>style.visibility</p:attrName>
                                        </p:attrNameLst>
                                      </p:cBhvr>
                                      <p:to>
                                        <p:strVal val="visible"/>
                                      </p:to>
                                    </p:set>
                                    <p:animEffect transition="in" filter="wipe(down)">
                                      <p:cBhvr>
                                        <p:cTn id="149" dur="580">
                                          <p:stCondLst>
                                            <p:cond delay="0"/>
                                          </p:stCondLst>
                                        </p:cTn>
                                        <p:tgtEl>
                                          <p:spTgt spid="4">
                                            <p:txEl>
                                              <p:pRg st="7" end="7"/>
                                            </p:txEl>
                                          </p:spTgt>
                                        </p:tgtEl>
                                      </p:cBhvr>
                                    </p:animEffect>
                                    <p:anim calcmode="lin" valueType="num">
                                      <p:cBhvr>
                                        <p:cTn id="150"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55" dur="26">
                                          <p:stCondLst>
                                            <p:cond delay="650"/>
                                          </p:stCondLst>
                                        </p:cTn>
                                        <p:tgtEl>
                                          <p:spTgt spid="4">
                                            <p:txEl>
                                              <p:pRg st="7" end="7"/>
                                            </p:txEl>
                                          </p:spTgt>
                                        </p:tgtEl>
                                      </p:cBhvr>
                                      <p:to x="100000" y="60000"/>
                                    </p:animScale>
                                    <p:animScale>
                                      <p:cBhvr>
                                        <p:cTn id="156" dur="166" decel="50000">
                                          <p:stCondLst>
                                            <p:cond delay="676"/>
                                          </p:stCondLst>
                                        </p:cTn>
                                        <p:tgtEl>
                                          <p:spTgt spid="4">
                                            <p:txEl>
                                              <p:pRg st="7" end="7"/>
                                            </p:txEl>
                                          </p:spTgt>
                                        </p:tgtEl>
                                      </p:cBhvr>
                                      <p:to x="100000" y="100000"/>
                                    </p:animScale>
                                    <p:animScale>
                                      <p:cBhvr>
                                        <p:cTn id="157" dur="26">
                                          <p:stCondLst>
                                            <p:cond delay="1312"/>
                                          </p:stCondLst>
                                        </p:cTn>
                                        <p:tgtEl>
                                          <p:spTgt spid="4">
                                            <p:txEl>
                                              <p:pRg st="7" end="7"/>
                                            </p:txEl>
                                          </p:spTgt>
                                        </p:tgtEl>
                                      </p:cBhvr>
                                      <p:to x="100000" y="80000"/>
                                    </p:animScale>
                                    <p:animScale>
                                      <p:cBhvr>
                                        <p:cTn id="158" dur="166" decel="50000">
                                          <p:stCondLst>
                                            <p:cond delay="1338"/>
                                          </p:stCondLst>
                                        </p:cTn>
                                        <p:tgtEl>
                                          <p:spTgt spid="4">
                                            <p:txEl>
                                              <p:pRg st="7" end="7"/>
                                            </p:txEl>
                                          </p:spTgt>
                                        </p:tgtEl>
                                      </p:cBhvr>
                                      <p:to x="100000" y="100000"/>
                                    </p:animScale>
                                    <p:animScale>
                                      <p:cBhvr>
                                        <p:cTn id="159" dur="26">
                                          <p:stCondLst>
                                            <p:cond delay="1642"/>
                                          </p:stCondLst>
                                        </p:cTn>
                                        <p:tgtEl>
                                          <p:spTgt spid="4">
                                            <p:txEl>
                                              <p:pRg st="7" end="7"/>
                                            </p:txEl>
                                          </p:spTgt>
                                        </p:tgtEl>
                                      </p:cBhvr>
                                      <p:to x="100000" y="90000"/>
                                    </p:animScale>
                                    <p:animScale>
                                      <p:cBhvr>
                                        <p:cTn id="160" dur="166" decel="50000">
                                          <p:stCondLst>
                                            <p:cond delay="1668"/>
                                          </p:stCondLst>
                                        </p:cTn>
                                        <p:tgtEl>
                                          <p:spTgt spid="4">
                                            <p:txEl>
                                              <p:pRg st="7" end="7"/>
                                            </p:txEl>
                                          </p:spTgt>
                                        </p:tgtEl>
                                      </p:cBhvr>
                                      <p:to x="100000" y="100000"/>
                                    </p:animScale>
                                    <p:animScale>
                                      <p:cBhvr>
                                        <p:cTn id="161" dur="26">
                                          <p:stCondLst>
                                            <p:cond delay="1808"/>
                                          </p:stCondLst>
                                        </p:cTn>
                                        <p:tgtEl>
                                          <p:spTgt spid="4">
                                            <p:txEl>
                                              <p:pRg st="7" end="7"/>
                                            </p:txEl>
                                          </p:spTgt>
                                        </p:tgtEl>
                                      </p:cBhvr>
                                      <p:to x="100000" y="95000"/>
                                    </p:animScale>
                                    <p:animScale>
                                      <p:cBhvr>
                                        <p:cTn id="162" dur="166" decel="50000">
                                          <p:stCondLst>
                                            <p:cond delay="1834"/>
                                          </p:stCondLst>
                                        </p:cTn>
                                        <p:tgtEl>
                                          <p:spTgt spid="4">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style>
          <a:lnRef idx="0">
            <a:schemeClr val="accent2"/>
          </a:lnRef>
          <a:fillRef idx="3">
            <a:schemeClr val="accent2"/>
          </a:fillRef>
          <a:effectRef idx="3">
            <a:schemeClr val="accent2"/>
          </a:effectRef>
          <a:fontRef idx="minor">
            <a:schemeClr val="lt1"/>
          </a:fontRef>
        </p:style>
        <p:txBody>
          <a:bodyPr>
            <a:scene3d>
              <a:camera prst="orthographicFront"/>
              <a:lightRig rig="harsh" dir="t"/>
            </a:scene3d>
            <a:sp3d extrusionH="57150" prstMaterial="matte">
              <a:bevelT w="63500" h="12700" prst="angle"/>
              <a:contourClr>
                <a:schemeClr val="bg1">
                  <a:lumMod val="65000"/>
                </a:schemeClr>
              </a:contourClr>
            </a:sp3d>
          </a:bodyPr>
          <a:lstStyle/>
          <a:p>
            <a:r>
              <a:rPr lang="fa-IR" dirty="0">
                <a:solidFill>
                  <a:srgbClr val="FFFF00"/>
                </a:solidFill>
              </a:rPr>
              <a:t>۲. اجزای دستگاه طیف سنج</a:t>
            </a:r>
            <a:endParaRPr lang="en-US" dirty="0">
              <a:solidFill>
                <a:srgbClr val="FFFF00"/>
              </a:solidFill>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8</a:t>
            </a:fld>
            <a:endParaRPr lang="en-US" dirty="0"/>
          </a:p>
        </p:txBody>
      </p:sp>
      <p:sp>
        <p:nvSpPr>
          <p:cNvPr id="6" name="TextBox 5"/>
          <p:cNvSpPr txBox="1"/>
          <p:nvPr/>
        </p:nvSpPr>
        <p:spPr>
          <a:xfrm>
            <a:off x="457200" y="1676400"/>
            <a:ext cx="7620000" cy="2862322"/>
          </a:xfrm>
          <a:prstGeom prst="rect">
            <a:avLst/>
          </a:prstGeom>
          <a:solidFill>
            <a:srgbClr val="FFCCFF"/>
          </a:solidFill>
          <a:ln>
            <a:solidFill>
              <a:srgbClr val="7030A0"/>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lnSpc>
                <a:spcPct val="150000"/>
              </a:lnSpc>
            </a:pPr>
            <a:r>
              <a:rPr lang="fa-IR" sz="2000" dirty="0" smtClean="0">
                <a:latin typeface="B Nazanin"/>
                <a:cs typeface="B Nazanin"/>
              </a:rPr>
              <a:t>اجزای </a:t>
            </a:r>
            <a:r>
              <a:rPr lang="fa-IR" sz="2000" dirty="0">
                <a:latin typeface="B Nazanin"/>
                <a:cs typeface="B Nazanin"/>
              </a:rPr>
              <a:t>اصلی یک دستگاه طیف سنج مادون </a:t>
            </a:r>
            <a:r>
              <a:rPr lang="fa-IR" sz="2000" dirty="0" smtClean="0">
                <a:latin typeface="B Nazanin"/>
                <a:cs typeface="B Nazanin"/>
              </a:rPr>
              <a:t>قرمز</a:t>
            </a:r>
          </a:p>
          <a:p>
            <a:pPr marL="342900" indent="-342900" algn="r" rtl="1">
              <a:lnSpc>
                <a:spcPct val="150000"/>
              </a:lnSpc>
              <a:buFont typeface="Wingdings" panose="05000000000000000000" pitchFamily="2" charset="2"/>
              <a:buChar char="v"/>
            </a:pPr>
            <a:r>
              <a:rPr lang="fa-IR" sz="2000" dirty="0" smtClean="0">
                <a:latin typeface="B Nazanin"/>
                <a:cs typeface="B Nazanin"/>
              </a:rPr>
              <a:t>منبع</a:t>
            </a:r>
          </a:p>
          <a:p>
            <a:pPr algn="r" rtl="1">
              <a:lnSpc>
                <a:spcPct val="150000"/>
              </a:lnSpc>
            </a:pPr>
            <a:endParaRPr lang="fa-IR" sz="2000" dirty="0" smtClean="0">
              <a:latin typeface="B Nazanin"/>
              <a:cs typeface="B Nazanin"/>
            </a:endParaRPr>
          </a:p>
          <a:p>
            <a:pPr marL="342900" indent="-342900" algn="r" rtl="1">
              <a:lnSpc>
                <a:spcPct val="150000"/>
              </a:lnSpc>
              <a:buFont typeface="Wingdings" panose="05000000000000000000" pitchFamily="2" charset="2"/>
              <a:buChar char="v"/>
            </a:pPr>
            <a:r>
              <a:rPr lang="fa-IR" sz="2000" dirty="0" smtClean="0">
                <a:latin typeface="B Nazanin"/>
                <a:cs typeface="B Nazanin"/>
              </a:rPr>
              <a:t>تکفامساز </a:t>
            </a:r>
          </a:p>
          <a:p>
            <a:pPr algn="r" rtl="1">
              <a:lnSpc>
                <a:spcPct val="150000"/>
              </a:lnSpc>
            </a:pPr>
            <a:endParaRPr lang="fa-IR" sz="2000" dirty="0" smtClean="0">
              <a:latin typeface="B Nazanin"/>
              <a:cs typeface="B Nazanin"/>
            </a:endParaRPr>
          </a:p>
          <a:p>
            <a:pPr marL="342900" indent="-342900" algn="r" rtl="1">
              <a:lnSpc>
                <a:spcPct val="150000"/>
              </a:lnSpc>
              <a:buFont typeface="Wingdings" panose="05000000000000000000" pitchFamily="2" charset="2"/>
              <a:buChar char="v"/>
            </a:pPr>
            <a:r>
              <a:rPr lang="fa-IR" sz="2000" dirty="0" smtClean="0">
                <a:latin typeface="B Nazanin"/>
                <a:cs typeface="B Nazanin"/>
              </a:rPr>
              <a:t>آشکارساز</a:t>
            </a:r>
          </a:p>
        </p:txBody>
      </p:sp>
    </p:spTree>
    <p:extLst>
      <p:ext uri="{BB962C8B-B14F-4D97-AF65-F5344CB8AC3E}">
        <p14:creationId xmlns:p14="http://schemas.microsoft.com/office/powerpoint/2010/main" val="2629295222"/>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anim calcmode="lin" valueType="num">
                                      <p:cBhvr>
                                        <p:cTn id="1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1000"/>
                                        <p:tgtEl>
                                          <p:spTgt spid="6">
                                            <p:txEl>
                                              <p:pRg st="3" end="3"/>
                                            </p:txEl>
                                          </p:spTgt>
                                        </p:tgtEl>
                                      </p:cBhvr>
                                    </p:animEffect>
                                    <p:anim calcmode="lin" valueType="num">
                                      <p:cBhvr>
                                        <p:cTn id="1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914400"/>
          </a:xfrm>
          <a:solidFill>
            <a:srgbClr val="7030A0"/>
          </a:solidFill>
        </p:spPr>
        <p:style>
          <a:lnRef idx="0">
            <a:schemeClr val="accent2"/>
          </a:lnRef>
          <a:fillRef idx="3">
            <a:schemeClr val="accent2"/>
          </a:fillRef>
          <a:effectRef idx="3">
            <a:schemeClr val="accent2"/>
          </a:effectRef>
          <a:fontRef idx="minor">
            <a:schemeClr val="lt1"/>
          </a:fontRef>
        </p:style>
        <p:txBody>
          <a:bodyPr>
            <a:scene3d>
              <a:camera prst="orthographicFront"/>
              <a:lightRig rig="harsh" dir="t"/>
            </a:scene3d>
            <a:sp3d extrusionH="57150" prstMaterial="matte">
              <a:bevelT w="63500" h="12700" prst="angle"/>
              <a:contourClr>
                <a:schemeClr val="bg1">
                  <a:lumMod val="65000"/>
                </a:schemeClr>
              </a:contourClr>
            </a:sp3d>
          </a:bodyPr>
          <a:lstStyle/>
          <a:p>
            <a:r>
              <a:rPr lang="fa-IR" sz="2800" dirty="0">
                <a:ln/>
                <a:solidFill>
                  <a:srgbClr val="FFFF00"/>
                </a:solidFill>
              </a:rPr>
              <a:t>۲. اجزای دستگاه طیف سنج</a:t>
            </a:r>
            <a:endParaRPr lang="en-US" sz="2800" dirty="0">
              <a:ln/>
              <a:solidFill>
                <a:srgbClr val="FFFF00"/>
              </a:solidFill>
            </a:endParaRPr>
          </a:p>
        </p:txBody>
      </p:sp>
      <p:sp>
        <p:nvSpPr>
          <p:cNvPr id="3" name="Slide Number Placeholder 2"/>
          <p:cNvSpPr>
            <a:spLocks noGrp="1"/>
          </p:cNvSpPr>
          <p:nvPr>
            <p:ph type="sldNum" sz="quarter" idx="10"/>
          </p:nvPr>
        </p:nvSpPr>
        <p:spPr/>
        <p:txBody>
          <a:bodyPr/>
          <a:lstStyle/>
          <a:p>
            <a:pPr>
              <a:defRPr/>
            </a:pPr>
            <a:fld id="{49B0553E-AA25-4EF8-B191-2C07F622213B}" type="slidenum">
              <a:rPr lang="en-US" smtClean="0"/>
              <a:pPr>
                <a:defRPr/>
              </a:pPr>
              <a:t>9</a:t>
            </a:fld>
            <a:endParaRPr lang="en-US" dirty="0"/>
          </a:p>
        </p:txBody>
      </p:sp>
      <p:sp>
        <p:nvSpPr>
          <p:cNvPr id="4" name="Text Placeholder 3"/>
          <p:cNvSpPr>
            <a:spLocks noGrp="1"/>
          </p:cNvSpPr>
          <p:nvPr>
            <p:ph type="body" sz="quarter" idx="11"/>
          </p:nvPr>
        </p:nvSpPr>
        <p:spPr>
          <a:xfrm>
            <a:off x="685800" y="1828800"/>
            <a:ext cx="6934200" cy="4298732"/>
          </a:xfrm>
          <a:solidFill>
            <a:srgbClr val="FFCCFF"/>
          </a:solidFill>
          <a:ln>
            <a:solidFill>
              <a:srgbClr val="7030A0"/>
            </a:solidFill>
          </a:ln>
        </p:spPr>
        <p:txBody>
          <a:bodyPr/>
          <a:lstStyle/>
          <a:p>
            <a:pPr>
              <a:lnSpc>
                <a:spcPct val="150000"/>
              </a:lnSpc>
            </a:pPr>
            <a:r>
              <a:rPr lang="fa-IR" dirty="0">
                <a:latin typeface="B Nazanin"/>
                <a:cs typeface="B Nazanin"/>
              </a:rPr>
              <a:t>منابع مورد استفاده در دستگاه های مادون قرمز عموما از یک جامد بی اثر تشکیل شده اند که به صورت الکتریکی به دمای بین ۱۵۰۰ تا ۲۲۰۰ درجه کلوین می رسند و در نتیجه آن یک تابش پیوسته مانند تابش جسم سیاه ایجاد می نمایند. </a:t>
            </a:r>
            <a:endParaRPr lang="fa-IR" dirty="0">
              <a:cs typeface="B Nazanin"/>
            </a:endParaRPr>
          </a:p>
          <a:p>
            <a:pPr>
              <a:lnSpc>
                <a:spcPct val="150000"/>
              </a:lnSpc>
            </a:pPr>
            <a:r>
              <a:rPr lang="fa-IR" sz="2400" b="1" dirty="0" smtClean="0"/>
              <a:t>انواع منابع </a:t>
            </a:r>
          </a:p>
          <a:p>
            <a:pPr>
              <a:lnSpc>
                <a:spcPct val="150000"/>
              </a:lnSpc>
              <a:buFont typeface="Wingdings" panose="05000000000000000000" pitchFamily="2" charset="2"/>
              <a:buChar char="§"/>
            </a:pPr>
            <a:r>
              <a:rPr lang="fa-IR" dirty="0" smtClean="0"/>
              <a:t>افروزه نرنست (</a:t>
            </a:r>
            <a:r>
              <a:rPr lang="en-US" sz="1600" dirty="0" smtClean="0"/>
              <a:t>Nernst</a:t>
            </a:r>
            <a:r>
              <a:rPr lang="en-US" dirty="0" smtClean="0"/>
              <a:t> </a:t>
            </a:r>
            <a:r>
              <a:rPr lang="en-US" sz="1600" dirty="0" smtClean="0"/>
              <a:t>Glower</a:t>
            </a:r>
            <a:r>
              <a:rPr lang="fa-IR" sz="1600" dirty="0" smtClean="0"/>
              <a:t>)</a:t>
            </a:r>
            <a:r>
              <a:rPr lang="fa-IR" dirty="0" smtClean="0"/>
              <a:t>، متشکل از اکسید خاک های نادر</a:t>
            </a:r>
          </a:p>
          <a:p>
            <a:pPr>
              <a:lnSpc>
                <a:spcPct val="150000"/>
              </a:lnSpc>
              <a:buFont typeface="Wingdings" panose="05000000000000000000" pitchFamily="2" charset="2"/>
              <a:buChar char="§"/>
            </a:pPr>
            <a:r>
              <a:rPr lang="fa-IR" dirty="0" smtClean="0"/>
              <a:t>گلوبار (</a:t>
            </a:r>
            <a:r>
              <a:rPr lang="en-US" sz="1600" dirty="0" err="1" smtClean="0"/>
              <a:t>Globar</a:t>
            </a:r>
            <a:r>
              <a:rPr lang="fa-IR" dirty="0" smtClean="0"/>
              <a:t>، میله ای از جنس سیلیسیم کاربید)، </a:t>
            </a:r>
          </a:p>
          <a:p>
            <a:pPr>
              <a:lnSpc>
                <a:spcPct val="150000"/>
              </a:lnSpc>
              <a:buFont typeface="Wingdings" panose="05000000000000000000" pitchFamily="2" charset="2"/>
              <a:buChar char="§"/>
            </a:pPr>
            <a:r>
              <a:rPr lang="fa-IR" dirty="0" smtClean="0"/>
              <a:t>قوس جیوه ولامپ سیم تنگستن</a:t>
            </a:r>
          </a:p>
          <a:p>
            <a:pPr>
              <a:lnSpc>
                <a:spcPct val="150000"/>
              </a:lnSpc>
              <a:buFont typeface="Wingdings" panose="05000000000000000000" pitchFamily="2" charset="2"/>
              <a:buChar char="§"/>
            </a:pPr>
            <a:r>
              <a:rPr lang="fa-IR" dirty="0" smtClean="0"/>
              <a:t>لیزر دی اکسید کربن</a:t>
            </a:r>
            <a:endParaRPr lang="en-US" dirty="0"/>
          </a:p>
        </p:txBody>
      </p:sp>
    </p:spTree>
    <p:extLst>
      <p:ext uri="{BB962C8B-B14F-4D97-AF65-F5344CB8AC3E}">
        <p14:creationId xmlns:p14="http://schemas.microsoft.com/office/powerpoint/2010/main" val="3287391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bg/>
                                          </p:spTgt>
                                        </p:tgtEl>
                                      </p:cBhvr>
                                    </p:animEffect>
                                    <p:animScale>
                                      <p:cBhvr>
                                        <p:cTn id="7" dur="250" autoRev="1" fill="hold"/>
                                        <p:tgtEl>
                                          <p:spTgt spid="4">
                                            <p:bg/>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4">
                                            <p:txEl>
                                              <p:pRg st="0" end="0"/>
                                            </p:txEl>
                                          </p:spTgt>
                                        </p:tgtEl>
                                      </p:cBhvr>
                                    </p:animEffect>
                                    <p:animScale>
                                      <p:cBhvr>
                                        <p:cTn id="11" dur="250" autoRev="1" fill="hold"/>
                                        <p:tgtEl>
                                          <p:spTgt spid="4">
                                            <p:txEl>
                                              <p:pRg st="0" end="0"/>
                                            </p:txEl>
                                          </p:spTgt>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4">
                                            <p:txEl>
                                              <p:pRg st="1" end="1"/>
                                            </p:txEl>
                                          </p:spTgt>
                                        </p:tgtEl>
                                      </p:cBhvr>
                                    </p:animEffect>
                                    <p:animScale>
                                      <p:cBhvr>
                                        <p:cTn id="15" dur="250" autoRev="1" fill="hold"/>
                                        <p:tgtEl>
                                          <p:spTgt spid="4">
                                            <p:txEl>
                                              <p:pRg st="1" end="1"/>
                                            </p:txEl>
                                          </p:spTgt>
                                        </p:tgtEl>
                                      </p:cBhvr>
                                      <p:by x="105000" y="105000"/>
                                    </p:animScale>
                                  </p:childTnLst>
                                </p:cTn>
                              </p:par>
                            </p:childTnLst>
                          </p:cTn>
                        </p:par>
                        <p:par>
                          <p:cTn id="16" fill="hold">
                            <p:stCondLst>
                              <p:cond delay="1500"/>
                            </p:stCondLst>
                            <p:childTnLst>
                              <p:par>
                                <p:cTn id="17" presetID="15" presetClass="emph" presetSubtype="0" grpId="0" nodeType="afterEffect">
                                  <p:stCondLst>
                                    <p:cond delay="0"/>
                                  </p:stCondLst>
                                  <p:iterate type="lt">
                                    <p:tmAbs val="25"/>
                                  </p:iterate>
                                  <p:childTnLst>
                                    <p:set>
                                      <p:cBhvr override="childStyle">
                                        <p:cTn id="18" dur="indefinite"/>
                                        <p:tgtEl>
                                          <p:spTgt spid="4">
                                            <p:txEl>
                                              <p:pRg st="2" end="2"/>
                                            </p:txEl>
                                          </p:spTgt>
                                        </p:tgtEl>
                                        <p:attrNameLst>
                                          <p:attrName>style.fontWeight</p:attrName>
                                        </p:attrNameLst>
                                      </p:cBhvr>
                                      <p:to>
                                        <p:strVal val="bold"/>
                                      </p:to>
                                    </p:set>
                                  </p:childTnLst>
                                </p:cTn>
                              </p:par>
                            </p:childTnLst>
                          </p:cTn>
                        </p:par>
                        <p:par>
                          <p:cTn id="19" fill="hold">
                            <p:stCondLst>
                              <p:cond delay="2700"/>
                            </p:stCondLst>
                            <p:childTnLst>
                              <p:par>
                                <p:cTn id="20" presetID="15" presetClass="emph" presetSubtype="0" grpId="0" nodeType="afterEffect">
                                  <p:stCondLst>
                                    <p:cond delay="0"/>
                                  </p:stCondLst>
                                  <p:iterate type="lt">
                                    <p:tmAbs val="25"/>
                                  </p:iterate>
                                  <p:childTnLst>
                                    <p:set>
                                      <p:cBhvr override="childStyle">
                                        <p:cTn id="21" dur="indefinite"/>
                                        <p:tgtEl>
                                          <p:spTgt spid="4">
                                            <p:txEl>
                                              <p:pRg st="3" end="3"/>
                                            </p:txEl>
                                          </p:spTgt>
                                        </p:tgtEl>
                                        <p:attrNameLst>
                                          <p:attrName>style.fontWeight</p:attrName>
                                        </p:attrNameLst>
                                      </p:cBhvr>
                                      <p:to>
                                        <p:strVal val="bold"/>
                                      </p:to>
                                    </p:set>
                                  </p:childTnLst>
                                </p:cTn>
                              </p:par>
                            </p:childTnLst>
                          </p:cTn>
                        </p:par>
                        <p:par>
                          <p:cTn id="22" fill="hold">
                            <p:stCondLst>
                              <p:cond delay="3700"/>
                            </p:stCondLst>
                            <p:childTnLst>
                              <p:par>
                                <p:cTn id="23" presetID="15" presetClass="emph" presetSubtype="0" grpId="0" nodeType="afterEffect">
                                  <p:stCondLst>
                                    <p:cond delay="0"/>
                                  </p:stCondLst>
                                  <p:iterate type="lt">
                                    <p:tmAbs val="25"/>
                                  </p:iterate>
                                  <p:childTnLst>
                                    <p:set>
                                      <p:cBhvr override="childStyle">
                                        <p:cTn id="24" dur="indefinite"/>
                                        <p:tgtEl>
                                          <p:spTgt spid="4">
                                            <p:txEl>
                                              <p:pRg st="4" end="4"/>
                                            </p:txEl>
                                          </p:spTgt>
                                        </p:tgtEl>
                                        <p:attrNameLst>
                                          <p:attrName>style.fontWeight</p:attrName>
                                        </p:attrNameLst>
                                      </p:cBhvr>
                                      <p:to>
                                        <p:strVal val="bold"/>
                                      </p:to>
                                    </p:set>
                                  </p:childTnLst>
                                </p:cTn>
                              </p:par>
                            </p:childTnLst>
                          </p:cTn>
                        </p:par>
                        <p:par>
                          <p:cTn id="25" fill="hold">
                            <p:stCondLst>
                              <p:cond delay="4225"/>
                            </p:stCondLst>
                            <p:childTnLst>
                              <p:par>
                                <p:cTn id="26" presetID="15" presetClass="emph" presetSubtype="0" grpId="0" nodeType="afterEffect">
                                  <p:stCondLst>
                                    <p:cond delay="0"/>
                                  </p:stCondLst>
                                  <p:iterate type="lt">
                                    <p:tmAbs val="25"/>
                                  </p:iterate>
                                  <p:childTnLst>
                                    <p:set>
                                      <p:cBhvr override="childStyle">
                                        <p:cTn id="27" dur="indefinite"/>
                                        <p:tgtEl>
                                          <p:spTgt spid="4">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theme/theme1.xml><?xml version="1.0" encoding="utf-8"?>
<a:theme xmlns:a="http://schemas.openxmlformats.org/drawingml/2006/main" name="Company Handboo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any Handbook">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tx1"/>
            </a:solidFill>
            <a:effectLst/>
            <a:latin typeface="Times New Roman" pitchFamily="18" charset="0"/>
            <a:cs typeface="B Lotus" pitchFamily="2" charset="-7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tx1"/>
            </a:solidFill>
            <a:effectLst/>
            <a:latin typeface="Times New Roman" pitchFamily="18" charset="0"/>
            <a:cs typeface="B Lotus" pitchFamily="2" charset="-78"/>
          </a:defRPr>
        </a:defPPr>
      </a:lstStyle>
    </a:lnDef>
  </a:objectDefaults>
  <a:extraClrSchemeLst>
    <a:extraClrScheme>
      <a:clrScheme name="Company Handbook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Company Handbook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9933FF"/>
        </a:hlink>
        <a:folHlink>
          <a:srgbClr val="CCCCFF"/>
        </a:folHlink>
      </a:clrScheme>
      <a:clrMap bg1="lt1" tx1="dk1" bg2="lt2" tx2="dk2" accent1="accent1" accent2="accent2" accent3="accent3" accent4="accent4" accent5="accent5" accent6="accent6" hlink="hlink" folHlink="folHlink"/>
    </a:extraClrScheme>
    <a:extraClrScheme>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Company Handbook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Company Handbook 5">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
      <a:clrScheme name="Company Handbook 6">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FF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Company Handbook</Template>
  <TotalTime>5195</TotalTime>
  <Words>1675</Words>
  <Application>Microsoft Office PowerPoint</Application>
  <PresentationFormat>On-screen Show (4:3)</PresentationFormat>
  <Paragraphs>198</Paragraphs>
  <Slides>29</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AngsanaUPC</vt:lpstr>
      <vt:lpstr>Arial</vt:lpstr>
      <vt:lpstr>Arial Black</vt:lpstr>
      <vt:lpstr>B Jalal</vt:lpstr>
      <vt:lpstr>B Lotus</vt:lpstr>
      <vt:lpstr>B Nazanin</vt:lpstr>
      <vt:lpstr>B Titr</vt:lpstr>
      <vt:lpstr>B Yekan</vt:lpstr>
      <vt:lpstr>Calibri</vt:lpstr>
      <vt:lpstr>ITC Avant Garde Gothic</vt:lpstr>
      <vt:lpstr>Times New Roman</vt:lpstr>
      <vt:lpstr>Wingdings</vt:lpstr>
      <vt:lpstr>Company Handbook</vt:lpstr>
      <vt:lpstr>PowerPoint Presentation</vt:lpstr>
      <vt:lpstr>PowerPoint Presentation</vt:lpstr>
      <vt:lpstr>چکیده:</vt:lpstr>
      <vt:lpstr>مقدمه:</vt:lpstr>
      <vt:lpstr>مقدمه:</vt:lpstr>
      <vt:lpstr>مقدمه:</vt:lpstr>
      <vt:lpstr>مقدمه:</vt:lpstr>
      <vt:lpstr>۲. اجزای دستگاه طیف سنج</vt:lpstr>
      <vt:lpstr>۲. اجزای دستگاه طیف سنج</vt:lpstr>
      <vt:lpstr>۲. اجزای دستگاه طیف سنج</vt:lpstr>
      <vt:lpstr>۲. اجزای دستگاه طیف سنج</vt:lpstr>
      <vt:lpstr>۲. اجزای دستگاه طیف سنج</vt:lpstr>
      <vt:lpstr>۳. آماده سازی نمونه</vt:lpstr>
      <vt:lpstr>۳. آماده سازی نمونه</vt:lpstr>
      <vt:lpstr>۳. آماده سازی نمونه</vt:lpstr>
      <vt:lpstr>۳. آماده سازی نمونه</vt:lpstr>
      <vt:lpstr>3.آماده سازی نمونه</vt:lpstr>
      <vt:lpstr>قرص سازی:</vt:lpstr>
      <vt:lpstr>مل سازی:</vt:lpstr>
      <vt:lpstr>۴. معرفی کاربردها</vt:lpstr>
      <vt:lpstr>۴. معرفی کاربردها</vt:lpstr>
      <vt:lpstr>4.معرفی کاربردها</vt:lpstr>
      <vt:lpstr>4.معرفی کاربردها</vt:lpstr>
      <vt:lpstr>4.معرفی کاربردها</vt:lpstr>
      <vt:lpstr>4.معرفی کاربردها</vt:lpstr>
      <vt:lpstr>۵. نتیجه گیری</vt:lpstr>
      <vt:lpstr>منابع</vt:lpstr>
      <vt:lpstr>PowerPoint Presentation</vt:lpstr>
      <vt:lpstr>PowerPoint Presentation</vt:lpstr>
    </vt:vector>
  </TitlesOfParts>
  <Compan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Miliardiom</dc:subject>
  <dc:creator>Ghader Asadi</dc:creator>
  <cp:lastModifiedBy>Maryam</cp:lastModifiedBy>
  <cp:revision>235</cp:revision>
  <cp:lastPrinted>1601-01-01T00:00:00Z</cp:lastPrinted>
  <dcterms:created xsi:type="dcterms:W3CDTF">2006-10-30T07:12:20Z</dcterms:created>
  <dcterms:modified xsi:type="dcterms:W3CDTF">2015-11-10T08:33:45Z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